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97" r:id="rId3"/>
    <p:sldId id="298" r:id="rId4"/>
    <p:sldId id="299"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2" r:id="rId24"/>
    <p:sldId id="293" r:id="rId25"/>
    <p:sldId id="295" r:id="rId26"/>
    <p:sldId id="29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83" autoAdjust="0"/>
    <p:restoredTop sz="94660"/>
  </p:normalViewPr>
  <p:slideViewPr>
    <p:cSldViewPr snapToGrid="0">
      <p:cViewPr varScale="1">
        <p:scale>
          <a:sx n="69" d="100"/>
          <a:sy n="69" d="100"/>
        </p:scale>
        <p:origin x="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2A238C-D7BD-4BF6-A422-62D869645A56}" type="datetimeFigureOut">
              <a:rPr lang="en-US" smtClean="0"/>
              <a:t>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74537-A67D-4D41-BDB2-A4FDC265D355}" type="slidenum">
              <a:rPr lang="en-US" smtClean="0"/>
              <a:t>‹#›</a:t>
            </a:fld>
            <a:endParaRPr lang="en-US"/>
          </a:p>
        </p:txBody>
      </p:sp>
    </p:spTree>
    <p:extLst>
      <p:ext uri="{BB962C8B-B14F-4D97-AF65-F5344CB8AC3E}">
        <p14:creationId xmlns:p14="http://schemas.microsoft.com/office/powerpoint/2010/main" val="358204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6</a:t>
            </a:fld>
            <a:endParaRPr lang="en-US"/>
          </a:p>
        </p:txBody>
      </p:sp>
    </p:spTree>
    <p:extLst>
      <p:ext uri="{BB962C8B-B14F-4D97-AF65-F5344CB8AC3E}">
        <p14:creationId xmlns:p14="http://schemas.microsoft.com/office/powerpoint/2010/main" val="145434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15</a:t>
            </a:fld>
            <a:endParaRPr lang="en-US"/>
          </a:p>
        </p:txBody>
      </p:sp>
    </p:spTree>
    <p:extLst>
      <p:ext uri="{BB962C8B-B14F-4D97-AF65-F5344CB8AC3E}">
        <p14:creationId xmlns:p14="http://schemas.microsoft.com/office/powerpoint/2010/main" val="31702507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16</a:t>
            </a:fld>
            <a:endParaRPr lang="en-US"/>
          </a:p>
        </p:txBody>
      </p:sp>
    </p:spTree>
    <p:extLst>
      <p:ext uri="{BB962C8B-B14F-4D97-AF65-F5344CB8AC3E}">
        <p14:creationId xmlns:p14="http://schemas.microsoft.com/office/powerpoint/2010/main" val="1178211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17</a:t>
            </a:fld>
            <a:endParaRPr lang="en-US"/>
          </a:p>
        </p:txBody>
      </p:sp>
    </p:spTree>
    <p:extLst>
      <p:ext uri="{BB962C8B-B14F-4D97-AF65-F5344CB8AC3E}">
        <p14:creationId xmlns:p14="http://schemas.microsoft.com/office/powerpoint/2010/main" val="256090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18</a:t>
            </a:fld>
            <a:endParaRPr lang="en-US"/>
          </a:p>
        </p:txBody>
      </p:sp>
    </p:spTree>
    <p:extLst>
      <p:ext uri="{BB962C8B-B14F-4D97-AF65-F5344CB8AC3E}">
        <p14:creationId xmlns:p14="http://schemas.microsoft.com/office/powerpoint/2010/main" val="1459474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19</a:t>
            </a:fld>
            <a:endParaRPr lang="en-US"/>
          </a:p>
        </p:txBody>
      </p:sp>
    </p:spTree>
    <p:extLst>
      <p:ext uri="{BB962C8B-B14F-4D97-AF65-F5344CB8AC3E}">
        <p14:creationId xmlns:p14="http://schemas.microsoft.com/office/powerpoint/2010/main" val="17202127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20</a:t>
            </a:fld>
            <a:endParaRPr lang="en-US"/>
          </a:p>
        </p:txBody>
      </p:sp>
    </p:spTree>
    <p:extLst>
      <p:ext uri="{BB962C8B-B14F-4D97-AF65-F5344CB8AC3E}">
        <p14:creationId xmlns:p14="http://schemas.microsoft.com/office/powerpoint/2010/main" val="3483229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21</a:t>
            </a:fld>
            <a:endParaRPr lang="en-US"/>
          </a:p>
        </p:txBody>
      </p:sp>
    </p:spTree>
    <p:extLst>
      <p:ext uri="{BB962C8B-B14F-4D97-AF65-F5344CB8AC3E}">
        <p14:creationId xmlns:p14="http://schemas.microsoft.com/office/powerpoint/2010/main" val="2763768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22</a:t>
            </a:fld>
            <a:endParaRPr lang="en-US"/>
          </a:p>
        </p:txBody>
      </p:sp>
    </p:spTree>
    <p:extLst>
      <p:ext uri="{BB962C8B-B14F-4D97-AF65-F5344CB8AC3E}">
        <p14:creationId xmlns:p14="http://schemas.microsoft.com/office/powerpoint/2010/main" val="30074517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23</a:t>
            </a:fld>
            <a:endParaRPr lang="en-US"/>
          </a:p>
        </p:txBody>
      </p:sp>
    </p:spTree>
    <p:extLst>
      <p:ext uri="{BB962C8B-B14F-4D97-AF65-F5344CB8AC3E}">
        <p14:creationId xmlns:p14="http://schemas.microsoft.com/office/powerpoint/2010/main" val="13565563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24</a:t>
            </a:fld>
            <a:endParaRPr lang="en-US"/>
          </a:p>
        </p:txBody>
      </p:sp>
    </p:spTree>
    <p:extLst>
      <p:ext uri="{BB962C8B-B14F-4D97-AF65-F5344CB8AC3E}">
        <p14:creationId xmlns:p14="http://schemas.microsoft.com/office/powerpoint/2010/main" val="3016572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7</a:t>
            </a:fld>
            <a:endParaRPr lang="en-US"/>
          </a:p>
        </p:txBody>
      </p:sp>
    </p:spTree>
    <p:extLst>
      <p:ext uri="{BB962C8B-B14F-4D97-AF65-F5344CB8AC3E}">
        <p14:creationId xmlns:p14="http://schemas.microsoft.com/office/powerpoint/2010/main" val="3128778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25</a:t>
            </a:fld>
            <a:endParaRPr lang="en-US"/>
          </a:p>
        </p:txBody>
      </p:sp>
    </p:spTree>
    <p:extLst>
      <p:ext uri="{BB962C8B-B14F-4D97-AF65-F5344CB8AC3E}">
        <p14:creationId xmlns:p14="http://schemas.microsoft.com/office/powerpoint/2010/main" val="1104916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26</a:t>
            </a:fld>
            <a:endParaRPr lang="en-US"/>
          </a:p>
        </p:txBody>
      </p:sp>
    </p:spTree>
    <p:extLst>
      <p:ext uri="{BB962C8B-B14F-4D97-AF65-F5344CB8AC3E}">
        <p14:creationId xmlns:p14="http://schemas.microsoft.com/office/powerpoint/2010/main" val="1932179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8</a:t>
            </a:fld>
            <a:endParaRPr lang="en-US"/>
          </a:p>
        </p:txBody>
      </p:sp>
    </p:spTree>
    <p:extLst>
      <p:ext uri="{BB962C8B-B14F-4D97-AF65-F5344CB8AC3E}">
        <p14:creationId xmlns:p14="http://schemas.microsoft.com/office/powerpoint/2010/main" val="260491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9</a:t>
            </a:fld>
            <a:endParaRPr lang="en-US"/>
          </a:p>
        </p:txBody>
      </p:sp>
    </p:spTree>
    <p:extLst>
      <p:ext uri="{BB962C8B-B14F-4D97-AF65-F5344CB8AC3E}">
        <p14:creationId xmlns:p14="http://schemas.microsoft.com/office/powerpoint/2010/main" val="2345565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10</a:t>
            </a:fld>
            <a:endParaRPr lang="en-US"/>
          </a:p>
        </p:txBody>
      </p:sp>
    </p:spTree>
    <p:extLst>
      <p:ext uri="{BB962C8B-B14F-4D97-AF65-F5344CB8AC3E}">
        <p14:creationId xmlns:p14="http://schemas.microsoft.com/office/powerpoint/2010/main" val="204254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11</a:t>
            </a:fld>
            <a:endParaRPr lang="en-US"/>
          </a:p>
        </p:txBody>
      </p:sp>
    </p:spTree>
    <p:extLst>
      <p:ext uri="{BB962C8B-B14F-4D97-AF65-F5344CB8AC3E}">
        <p14:creationId xmlns:p14="http://schemas.microsoft.com/office/powerpoint/2010/main" val="625344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12</a:t>
            </a:fld>
            <a:endParaRPr lang="en-US"/>
          </a:p>
        </p:txBody>
      </p:sp>
    </p:spTree>
    <p:extLst>
      <p:ext uri="{BB962C8B-B14F-4D97-AF65-F5344CB8AC3E}">
        <p14:creationId xmlns:p14="http://schemas.microsoft.com/office/powerpoint/2010/main" val="332046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13</a:t>
            </a:fld>
            <a:endParaRPr lang="en-US"/>
          </a:p>
        </p:txBody>
      </p:sp>
    </p:spTree>
    <p:extLst>
      <p:ext uri="{BB962C8B-B14F-4D97-AF65-F5344CB8AC3E}">
        <p14:creationId xmlns:p14="http://schemas.microsoft.com/office/powerpoint/2010/main" val="2027932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374537-A67D-4D41-BDB2-A4FDC265D355}" type="slidenum">
              <a:rPr lang="en-US" smtClean="0"/>
              <a:t>14</a:t>
            </a:fld>
            <a:endParaRPr lang="en-US"/>
          </a:p>
        </p:txBody>
      </p:sp>
    </p:spTree>
    <p:extLst>
      <p:ext uri="{BB962C8B-B14F-4D97-AF65-F5344CB8AC3E}">
        <p14:creationId xmlns:p14="http://schemas.microsoft.com/office/powerpoint/2010/main" val="8482326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baseline="0">
                <a:cs typeface="B Yekan" panose="00000400000000000000" pitchFamily="2" charset="-78"/>
              </a:defRPr>
            </a:lvl1pPr>
          </a:lstStyle>
          <a:p>
            <a:r>
              <a:rPr lang="fa-IR" dirty="0" smtClean="0"/>
              <a:t>برنامه سازی پیشرفته (مقدمه)</a:t>
            </a:r>
            <a:endParaRPr lang="en-US" dirty="0"/>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baseline="0">
                <a:cs typeface="2  Kamran" panose="00000400000000000000" pitchFamily="2" charset="-7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a-IR" dirty="0" smtClean="0"/>
              <a:t>صادق اسکندری</a:t>
            </a:r>
          </a:p>
          <a:p>
            <a:r>
              <a:rPr lang="fa-IR" dirty="0" smtClean="0"/>
              <a:t>دانشگاه گیلان، گروه علوم کامپیوتر</a:t>
            </a:r>
          </a:p>
          <a:p>
            <a:r>
              <a:rPr lang="fa-IR" dirty="0" smtClean="0"/>
              <a:t>نیمسال دوم 98-99</a:t>
            </a:r>
            <a:endParaRPr lang="en-US" dirty="0"/>
          </a:p>
        </p:txBody>
      </p:sp>
      <p:sp>
        <p:nvSpPr>
          <p:cNvPr id="4" name="Date Placeholder 3"/>
          <p:cNvSpPr>
            <a:spLocks noGrp="1"/>
          </p:cNvSpPr>
          <p:nvPr>
            <p:ph type="dt" sz="half" idx="10"/>
          </p:nvPr>
        </p:nvSpPr>
        <p:spPr/>
        <p:txBody>
          <a:bodyPr/>
          <a:lstStyle/>
          <a:p>
            <a:fld id="{593A475C-F081-42DC-8781-5CA9D66BBF8C}" type="datetimeFigureOut">
              <a:rPr lang="en-US" smtClean="0"/>
              <a:t>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lvl1pPr>
          </a:lstStyle>
          <a:p>
            <a:fld id="{23A899F3-6BE7-46ED-A53A-DCF40435850D}" type="slidenum">
              <a:rPr lang="en-US" smtClean="0"/>
              <a:pPr/>
              <a:t>‹#›</a:t>
            </a:fld>
            <a:endParaRPr lang="en-US" dirty="0"/>
          </a:p>
        </p:txBody>
      </p:sp>
    </p:spTree>
    <p:extLst>
      <p:ext uri="{BB962C8B-B14F-4D97-AF65-F5344CB8AC3E}">
        <p14:creationId xmlns:p14="http://schemas.microsoft.com/office/powerpoint/2010/main" val="1402874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268689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2028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3A475C-F081-42DC-8781-5CA9D66BBF8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400231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3A475C-F081-42DC-8781-5CA9D66BBF8C}" type="datetimeFigureOut">
              <a:rPr lang="en-US" smtClean="0"/>
              <a:t>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688761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rtl="1">
              <a:defRPr>
                <a:cs typeface="B Yekan" panose="00000400000000000000" pitchFamily="2" charset="-78"/>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lvl1pPr algn="r" rtl="1">
              <a:defRPr/>
            </a:lvl1pPr>
            <a:lvl2pPr algn="r" rtl="1">
              <a:defRPr/>
            </a:lvl2pPr>
            <a:lvl3pPr algn="r" rtl="1">
              <a:defRPr/>
            </a:lvl3pPr>
            <a:lvl4pPr algn="r" rtl="1">
              <a:defRPr/>
            </a:lvl4pPr>
            <a:lvl5pPr algn="r" rtl="1">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lvl1pPr algn="r" rtl="1">
              <a:defRPr b="1" baseline="0">
                <a:cs typeface="2  Zar" panose="00000400000000000000" pitchFamily="2" charset="-78"/>
              </a:defRPr>
            </a:lvl1pPr>
            <a:lvl2pPr algn="r" rtl="1">
              <a:defRPr>
                <a:cs typeface="2  Zar" panose="00000400000000000000" pitchFamily="2" charset="-78"/>
              </a:defRPr>
            </a:lvl2pPr>
            <a:lvl3pPr algn="r" rtl="1">
              <a:defRPr>
                <a:cs typeface="2  Zar" panose="00000400000000000000" pitchFamily="2" charset="-78"/>
              </a:defRPr>
            </a:lvl3pPr>
            <a:lvl4pPr algn="r" rtl="1">
              <a:defRPr/>
            </a:lvl4pPr>
            <a:lvl5pPr algn="r" rtl="1">
              <a:defRPr/>
            </a:lvl5pPr>
          </a:lstStyle>
          <a:p>
            <a:pPr lvl="0"/>
            <a:r>
              <a:rPr lang="fa-IR" dirty="0" smtClean="0"/>
              <a:t>سطح اول</a:t>
            </a:r>
            <a:endParaRPr lang="en-US" dirty="0" smtClean="0"/>
          </a:p>
          <a:p>
            <a:pPr lvl="1"/>
            <a:r>
              <a:rPr lang="fa-IR" dirty="0" smtClean="0"/>
              <a:t>سطح دوم</a:t>
            </a:r>
            <a:endParaRPr lang="en-US" dirty="0" smtClean="0"/>
          </a:p>
          <a:p>
            <a:pPr lvl="2"/>
            <a:r>
              <a:rPr lang="fa-IR" dirty="0" smtClean="0"/>
              <a:t>سطح سوم</a:t>
            </a:r>
            <a:endParaRPr lang="en-US" dirty="0" smtClean="0"/>
          </a:p>
        </p:txBody>
      </p:sp>
      <p:sp>
        <p:nvSpPr>
          <p:cNvPr id="5" name="Date Placeholder 4"/>
          <p:cNvSpPr>
            <a:spLocks noGrp="1"/>
          </p:cNvSpPr>
          <p:nvPr>
            <p:ph type="dt" sz="half" idx="10"/>
          </p:nvPr>
        </p:nvSpPr>
        <p:spPr/>
        <p:txBody>
          <a:bodyPr/>
          <a:lstStyle/>
          <a:p>
            <a:fld id="{593A475C-F081-42DC-8781-5CA9D66BBF8C}"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070721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3A475C-F081-42DC-8781-5CA9D66BBF8C}" type="datetimeFigureOut">
              <a:rPr lang="en-US" smtClean="0"/>
              <a:t>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873904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3A475C-F081-42DC-8781-5CA9D66BBF8C}" type="datetimeFigureOut">
              <a:rPr lang="en-US" smtClean="0"/>
              <a:t>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1412010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3A475C-F081-42DC-8781-5CA9D66BBF8C}" type="datetimeFigureOut">
              <a:rPr lang="en-US" smtClean="0"/>
              <a:t>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3374448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28729649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3A475C-F081-42DC-8781-5CA9D66BBF8C}" type="datetimeFigureOut">
              <a:rPr lang="en-US" smtClean="0"/>
              <a:t>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4ADFE9E-A4AA-44E2-963E-69026E06C53E}" type="slidenum">
              <a:rPr lang="en-US" smtClean="0"/>
              <a:t>‹#›</a:t>
            </a:fld>
            <a:endParaRPr lang="en-US"/>
          </a:p>
        </p:txBody>
      </p:sp>
    </p:spTree>
    <p:extLst>
      <p:ext uri="{BB962C8B-B14F-4D97-AF65-F5344CB8AC3E}">
        <p14:creationId xmlns:p14="http://schemas.microsoft.com/office/powerpoint/2010/main" val="716778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A475C-F081-42DC-8781-5CA9D66BBF8C}" type="datetimeFigureOut">
              <a:rPr lang="en-US" smtClean="0"/>
              <a:t>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ADFE9E-A4AA-44E2-963E-69026E06C53E}" type="slidenum">
              <a:rPr lang="en-US" smtClean="0"/>
              <a:t>‹#›</a:t>
            </a:fld>
            <a:endParaRPr lang="en-US"/>
          </a:p>
        </p:txBody>
      </p:sp>
    </p:spTree>
    <p:extLst>
      <p:ext uri="{BB962C8B-B14F-4D97-AF65-F5344CB8AC3E}">
        <p14:creationId xmlns:p14="http://schemas.microsoft.com/office/powerpoint/2010/main" val="742798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30.png"/><Relationship Id="rId7" Type="http://schemas.openxmlformats.org/officeDocument/2006/relationships/image" Target="../media/image27.gif"/><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برنامه سازی پیشرفته </a:t>
            </a:r>
            <a:br>
              <a:rPr lang="fa-IR" dirty="0" smtClean="0"/>
            </a:br>
            <a:r>
              <a:rPr lang="fa-IR" dirty="0" smtClean="0"/>
              <a:t>(ساختارهای کنترلی) </a:t>
            </a:r>
            <a:endParaRPr lang="en-US" dirty="0"/>
          </a:p>
        </p:txBody>
      </p:sp>
      <p:sp>
        <p:nvSpPr>
          <p:cNvPr id="3" name="Subtitle 2"/>
          <p:cNvSpPr>
            <a:spLocks noGrp="1"/>
          </p:cNvSpPr>
          <p:nvPr>
            <p:ph type="subTitle" idx="1"/>
          </p:nvPr>
        </p:nvSpPr>
        <p:spPr/>
        <p:txBody>
          <a:bodyPr/>
          <a:lstStyle/>
          <a:p>
            <a:r>
              <a:rPr lang="fa-IR" dirty="0" smtClean="0"/>
              <a:t>صادق اسکندری - دانشکده علوم ریاضی، گروه علوم کامپیوتر</a:t>
            </a:r>
          </a:p>
          <a:p>
            <a:r>
              <a:rPr lang="en-US" dirty="0" smtClean="0"/>
              <a:t>eskandari@guilan.ac.ir</a:t>
            </a:r>
            <a:endParaRPr lang="en-US" dirty="0"/>
          </a:p>
        </p:txBody>
      </p:sp>
    </p:spTree>
    <p:extLst>
      <p:ext uri="{BB962C8B-B14F-4D97-AF65-F5344CB8AC3E}">
        <p14:creationId xmlns:p14="http://schemas.microsoft.com/office/powerpoint/2010/main" val="958715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48769" y="464024"/>
            <a:ext cx="3836308" cy="584775"/>
          </a:xfrm>
          <a:prstGeom prst="rect">
            <a:avLst/>
          </a:prstGeom>
          <a:noFill/>
        </p:spPr>
        <p:txBody>
          <a:bodyPr wrap="none" rtlCol="0">
            <a:spAutoFit/>
          </a:bodyPr>
          <a:lstStyle/>
          <a:p>
            <a:pPr algn="r" rtl="1"/>
            <a:r>
              <a:rPr lang="fa-IR" sz="3200" dirty="0" smtClean="0">
                <a:cs typeface="2  Yekan" panose="00000400000000000000" pitchFamily="2" charset="-78"/>
              </a:rPr>
              <a:t>ساختار تکرار در پایتون: </a:t>
            </a:r>
            <a:endParaRPr lang="en-US" sz="3200" dirty="0">
              <a:cs typeface="2  Yekan" panose="00000400000000000000" pitchFamily="2" charset="-78"/>
            </a:endParaRPr>
          </a:p>
        </p:txBody>
      </p:sp>
      <p:sp>
        <p:nvSpPr>
          <p:cNvPr id="12" name="TextBox 11"/>
          <p:cNvSpPr txBox="1"/>
          <p:nvPr/>
        </p:nvSpPr>
        <p:spPr>
          <a:xfrm>
            <a:off x="1037230" y="1048799"/>
            <a:ext cx="10707156" cy="1200329"/>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مثال: برنامه ای بنویسید که دو عدد را از ورودی دریافت کرده و بزرگترین مقسوم علیه مشترک آنها را محاسبه کند. </a:t>
            </a:r>
            <a:endParaRPr lang="fa-IR" sz="3200" b="1" dirty="0" smtClean="0">
              <a:solidFill>
                <a:srgbClr val="FF0000"/>
              </a:solidFill>
              <a:cs typeface="2  Kamran" panose="00000400000000000000" pitchFamily="2" charset="-78"/>
            </a:endParaRPr>
          </a:p>
        </p:txBody>
      </p:sp>
      <p:pic>
        <p:nvPicPr>
          <p:cNvPr id="3" name="Picture 2"/>
          <p:cNvPicPr>
            <a:picLocks noChangeAspect="1"/>
          </p:cNvPicPr>
          <p:nvPr/>
        </p:nvPicPr>
        <p:blipFill rotWithShape="1">
          <a:blip r:embed="rId3"/>
          <a:srcRect l="21045" t="36810" r="31269" b="19388"/>
          <a:stretch/>
        </p:blipFill>
        <p:spPr>
          <a:xfrm>
            <a:off x="136478" y="1755089"/>
            <a:ext cx="8052179" cy="4767866"/>
          </a:xfrm>
          <a:prstGeom prst="rect">
            <a:avLst/>
          </a:prstGeom>
        </p:spPr>
      </p:pic>
    </p:spTree>
    <p:extLst>
      <p:ext uri="{BB962C8B-B14F-4D97-AF65-F5344CB8AC3E}">
        <p14:creationId xmlns:p14="http://schemas.microsoft.com/office/powerpoint/2010/main" val="172230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48769" y="464024"/>
            <a:ext cx="3836308" cy="584775"/>
          </a:xfrm>
          <a:prstGeom prst="rect">
            <a:avLst/>
          </a:prstGeom>
          <a:noFill/>
        </p:spPr>
        <p:txBody>
          <a:bodyPr wrap="none" rtlCol="0">
            <a:spAutoFit/>
          </a:bodyPr>
          <a:lstStyle/>
          <a:p>
            <a:pPr algn="r" rtl="1"/>
            <a:r>
              <a:rPr lang="fa-IR" sz="3200" dirty="0" smtClean="0">
                <a:cs typeface="2  Yekan" panose="00000400000000000000" pitchFamily="2" charset="-78"/>
              </a:rPr>
              <a:t>ساختار تکرار در پایتون: </a:t>
            </a:r>
            <a:endParaRPr lang="en-US" sz="3200" dirty="0">
              <a:cs typeface="2  Yekan" panose="00000400000000000000" pitchFamily="2" charset="-78"/>
            </a:endParaRPr>
          </a:p>
        </p:txBody>
      </p:sp>
      <p:sp>
        <p:nvSpPr>
          <p:cNvPr id="12" name="TextBox 11"/>
          <p:cNvSpPr txBox="1"/>
          <p:nvPr/>
        </p:nvSpPr>
        <p:spPr>
          <a:xfrm>
            <a:off x="1037230" y="1048799"/>
            <a:ext cx="10707156" cy="646331"/>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مثال: برنامه ای بنویسید که عدد </a:t>
            </a:r>
            <a:r>
              <a:rPr lang="en-US" sz="3200" dirty="0" smtClean="0">
                <a:solidFill>
                  <a:srgbClr val="FF0000"/>
                </a:solidFill>
                <a:latin typeface="Consolas" panose="020B0609020204030204" pitchFamily="49" charset="0"/>
                <a:cs typeface="Consolas" panose="020B0609020204030204" pitchFamily="49" charset="0"/>
              </a:rPr>
              <a:t>n</a:t>
            </a:r>
            <a:r>
              <a:rPr lang="fa-IR" sz="3200" b="1" dirty="0" smtClean="0">
                <a:solidFill>
                  <a:srgbClr val="FF0000"/>
                </a:solidFill>
                <a:cs typeface="2  Kamran" panose="00000400000000000000" pitchFamily="2" charset="-78"/>
              </a:rPr>
              <a:t> </a:t>
            </a:r>
            <a:r>
              <a:rPr lang="fa-IR" sz="3600" b="1" dirty="0" smtClean="0">
                <a:solidFill>
                  <a:srgbClr val="FF0000"/>
                </a:solidFill>
                <a:cs typeface="2  Kamran" panose="00000400000000000000" pitchFamily="2" charset="-78"/>
              </a:rPr>
              <a:t>را از ورودی گرفته و از 1 تا </a:t>
            </a:r>
            <a:r>
              <a:rPr lang="en-US" sz="3200" dirty="0">
                <a:solidFill>
                  <a:srgbClr val="FF0000"/>
                </a:solidFill>
                <a:latin typeface="Consolas" panose="020B0609020204030204" pitchFamily="49" charset="0"/>
                <a:cs typeface="Consolas" panose="020B0609020204030204" pitchFamily="49" charset="0"/>
              </a:rPr>
              <a:t>n</a:t>
            </a:r>
            <a:r>
              <a:rPr lang="fa-IR" sz="3600" b="1" dirty="0" smtClean="0">
                <a:solidFill>
                  <a:srgbClr val="FF0000"/>
                </a:solidFill>
                <a:cs typeface="2  Kamran" panose="00000400000000000000" pitchFamily="2" charset="-78"/>
              </a:rPr>
              <a:t> را چاپ کند. </a:t>
            </a:r>
            <a:endParaRPr lang="fa-IR" sz="3200" b="1" dirty="0" smtClean="0">
              <a:solidFill>
                <a:srgbClr val="FF0000"/>
              </a:solidFill>
              <a:cs typeface="2  Kamran" panose="00000400000000000000" pitchFamily="2" charset="-78"/>
            </a:endParaRPr>
          </a:p>
        </p:txBody>
      </p:sp>
      <p:pic>
        <p:nvPicPr>
          <p:cNvPr id="2" name="Picture 1"/>
          <p:cNvPicPr>
            <a:picLocks noChangeAspect="1"/>
          </p:cNvPicPr>
          <p:nvPr/>
        </p:nvPicPr>
        <p:blipFill rotWithShape="1">
          <a:blip r:embed="rId3"/>
          <a:srcRect l="22276" t="43778" r="45597" b="33325"/>
          <a:stretch/>
        </p:blipFill>
        <p:spPr>
          <a:xfrm>
            <a:off x="313898" y="1925064"/>
            <a:ext cx="5402438" cy="2592345"/>
          </a:xfrm>
          <a:prstGeom prst="rect">
            <a:avLst/>
          </a:prstGeom>
        </p:spPr>
      </p:pic>
      <p:pic>
        <p:nvPicPr>
          <p:cNvPr id="5" name="Picture 4"/>
          <p:cNvPicPr>
            <a:picLocks noChangeAspect="1"/>
          </p:cNvPicPr>
          <p:nvPr/>
        </p:nvPicPr>
        <p:blipFill rotWithShape="1">
          <a:blip r:embed="rId4"/>
          <a:srcRect l="22612" t="53534" r="45149" b="32927"/>
          <a:stretch/>
        </p:blipFill>
        <p:spPr>
          <a:xfrm>
            <a:off x="5716336" y="4886119"/>
            <a:ext cx="6123950" cy="1445933"/>
          </a:xfrm>
          <a:prstGeom prst="rect">
            <a:avLst/>
          </a:prstGeom>
        </p:spPr>
      </p:pic>
      <p:cxnSp>
        <p:nvCxnSpPr>
          <p:cNvPr id="7" name="Elbow Connector 6"/>
          <p:cNvCxnSpPr>
            <a:stCxn id="2" idx="3"/>
            <a:endCxn id="5" idx="0"/>
          </p:cNvCxnSpPr>
          <p:nvPr/>
        </p:nvCxnSpPr>
        <p:spPr>
          <a:xfrm>
            <a:off x="5716336" y="3221237"/>
            <a:ext cx="3061975" cy="1664882"/>
          </a:xfrm>
          <a:prstGeom prst="bentConnector2">
            <a:avLst/>
          </a:prstGeom>
          <a:ln>
            <a:prstDash val="dash"/>
            <a:tailEnd type="stealth" w="lg" len="lg"/>
          </a:ln>
          <a:effectLst>
            <a:glow rad="1397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
        <p:nvSpPr>
          <p:cNvPr id="11" name="TextBox 10"/>
          <p:cNvSpPr txBox="1"/>
          <p:nvPr/>
        </p:nvSpPr>
        <p:spPr>
          <a:xfrm>
            <a:off x="5963104" y="2806637"/>
            <a:ext cx="3451586" cy="400110"/>
          </a:xfrm>
          <a:prstGeom prst="rect">
            <a:avLst/>
          </a:prstGeom>
          <a:noFill/>
        </p:spPr>
        <p:txBody>
          <a:bodyPr wrap="none" rtlCol="0">
            <a:spAutoFit/>
          </a:bodyPr>
          <a:lstStyle/>
          <a:p>
            <a:r>
              <a:rPr lang="fa-IR" sz="2000" dirty="0" smtClean="0">
                <a:cs typeface="2  Traffic" panose="00000400000000000000" pitchFamily="2" charset="-78"/>
              </a:rPr>
              <a:t>تعداد دفعات اجرا مشخص است </a:t>
            </a:r>
            <a:r>
              <a:rPr lang="fa-IR" sz="2000" dirty="0" smtClean="0">
                <a:cs typeface="2  Traffic" panose="00000400000000000000" pitchFamily="2" charset="-78"/>
                <a:sym typeface="Wingdings" panose="05000000000000000000" pitchFamily="2" charset="2"/>
              </a:rPr>
              <a:t></a:t>
            </a:r>
            <a:endParaRPr lang="en-US" sz="2000" dirty="0">
              <a:cs typeface="2  Traffic" panose="00000400000000000000" pitchFamily="2" charset="-78"/>
            </a:endParaRPr>
          </a:p>
        </p:txBody>
      </p:sp>
    </p:spTree>
    <p:extLst>
      <p:ext uri="{BB962C8B-B14F-4D97-AF65-F5344CB8AC3E}">
        <p14:creationId xmlns:p14="http://schemas.microsoft.com/office/powerpoint/2010/main" val="1682200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48769" y="464024"/>
            <a:ext cx="3836308" cy="584775"/>
          </a:xfrm>
          <a:prstGeom prst="rect">
            <a:avLst/>
          </a:prstGeom>
          <a:noFill/>
        </p:spPr>
        <p:txBody>
          <a:bodyPr wrap="none" rtlCol="0">
            <a:spAutoFit/>
          </a:bodyPr>
          <a:lstStyle/>
          <a:p>
            <a:pPr algn="r" rtl="1"/>
            <a:r>
              <a:rPr lang="fa-IR" sz="3200" dirty="0" smtClean="0">
                <a:cs typeface="2  Yekan" panose="00000400000000000000" pitchFamily="2" charset="-78"/>
              </a:rPr>
              <a:t>ساختار تکرار در پایتون: </a:t>
            </a:r>
            <a:endParaRPr lang="en-US" sz="3200" dirty="0">
              <a:cs typeface="2  Yekan" panose="00000400000000000000" pitchFamily="2" charset="-78"/>
            </a:endParaRPr>
          </a:p>
        </p:txBody>
      </p:sp>
      <p:sp>
        <p:nvSpPr>
          <p:cNvPr id="12" name="TextBox 11"/>
          <p:cNvSpPr txBox="1"/>
          <p:nvPr/>
        </p:nvSpPr>
        <p:spPr>
          <a:xfrm>
            <a:off x="1037230" y="1048799"/>
            <a:ext cx="10707156" cy="646331"/>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مثال: برنامه ای بنویسید که عدد </a:t>
            </a:r>
            <a:r>
              <a:rPr lang="en-US" sz="3200" dirty="0" smtClean="0">
                <a:solidFill>
                  <a:srgbClr val="FF0000"/>
                </a:solidFill>
                <a:latin typeface="Consolas" panose="020B0609020204030204" pitchFamily="49" charset="0"/>
                <a:cs typeface="Consolas" panose="020B0609020204030204" pitchFamily="49" charset="0"/>
              </a:rPr>
              <a:t>n</a:t>
            </a:r>
            <a:r>
              <a:rPr lang="fa-IR" sz="3200" b="1" dirty="0" smtClean="0">
                <a:solidFill>
                  <a:srgbClr val="FF0000"/>
                </a:solidFill>
                <a:cs typeface="2  Kamran" panose="00000400000000000000" pitchFamily="2" charset="-78"/>
              </a:rPr>
              <a:t> </a:t>
            </a:r>
            <a:r>
              <a:rPr lang="fa-IR" sz="3600" b="1" dirty="0" smtClean="0">
                <a:solidFill>
                  <a:srgbClr val="FF0000"/>
                </a:solidFill>
                <a:cs typeface="2  Kamran" panose="00000400000000000000" pitchFamily="2" charset="-78"/>
              </a:rPr>
              <a:t>را از ورودی گرفته و اعداد فرد از 1 تا </a:t>
            </a:r>
            <a:r>
              <a:rPr lang="en-US" sz="3200" dirty="0">
                <a:solidFill>
                  <a:srgbClr val="FF0000"/>
                </a:solidFill>
                <a:latin typeface="Consolas" panose="020B0609020204030204" pitchFamily="49" charset="0"/>
                <a:cs typeface="Consolas" panose="020B0609020204030204" pitchFamily="49" charset="0"/>
              </a:rPr>
              <a:t>n</a:t>
            </a:r>
            <a:r>
              <a:rPr lang="fa-IR" sz="3600" b="1" dirty="0" smtClean="0">
                <a:solidFill>
                  <a:srgbClr val="FF0000"/>
                </a:solidFill>
                <a:cs typeface="2  Kamran" panose="00000400000000000000" pitchFamily="2" charset="-78"/>
              </a:rPr>
              <a:t> را چاپ کند. </a:t>
            </a:r>
            <a:endParaRPr lang="fa-IR" sz="3200" b="1" dirty="0" smtClean="0">
              <a:solidFill>
                <a:srgbClr val="FF0000"/>
              </a:solidFill>
              <a:cs typeface="2  Kamran" panose="00000400000000000000" pitchFamily="2" charset="-78"/>
            </a:endParaRPr>
          </a:p>
        </p:txBody>
      </p:sp>
      <p:pic>
        <p:nvPicPr>
          <p:cNvPr id="3" name="Picture 2"/>
          <p:cNvPicPr>
            <a:picLocks noChangeAspect="1"/>
          </p:cNvPicPr>
          <p:nvPr/>
        </p:nvPicPr>
        <p:blipFill rotWithShape="1">
          <a:blip r:embed="rId3"/>
          <a:srcRect l="21291" t="40425" r="44718" b="25150"/>
          <a:stretch/>
        </p:blipFill>
        <p:spPr>
          <a:xfrm>
            <a:off x="2123768" y="2279905"/>
            <a:ext cx="6745188" cy="3840676"/>
          </a:xfrm>
          <a:prstGeom prst="rect">
            <a:avLst/>
          </a:prstGeom>
        </p:spPr>
      </p:pic>
    </p:spTree>
    <p:extLst>
      <p:ext uri="{BB962C8B-B14F-4D97-AF65-F5344CB8AC3E}">
        <p14:creationId xmlns:p14="http://schemas.microsoft.com/office/powerpoint/2010/main" val="2712813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48769" y="464024"/>
            <a:ext cx="3836308" cy="584775"/>
          </a:xfrm>
          <a:prstGeom prst="rect">
            <a:avLst/>
          </a:prstGeom>
          <a:noFill/>
        </p:spPr>
        <p:txBody>
          <a:bodyPr wrap="none" rtlCol="0">
            <a:spAutoFit/>
          </a:bodyPr>
          <a:lstStyle/>
          <a:p>
            <a:pPr algn="r" rtl="1"/>
            <a:r>
              <a:rPr lang="fa-IR" sz="3200" dirty="0" smtClean="0">
                <a:cs typeface="2  Yekan" panose="00000400000000000000" pitchFamily="2" charset="-78"/>
              </a:rPr>
              <a:t>ساختار تکرار در پایتون: </a:t>
            </a:r>
            <a:endParaRPr lang="en-US" sz="3200" dirty="0">
              <a:cs typeface="2  Yekan" panose="00000400000000000000" pitchFamily="2" charset="-78"/>
            </a:endParaRPr>
          </a:p>
        </p:txBody>
      </p:sp>
      <p:sp>
        <p:nvSpPr>
          <p:cNvPr id="12" name="TextBox 11"/>
          <p:cNvSpPr txBox="1"/>
          <p:nvPr/>
        </p:nvSpPr>
        <p:spPr>
          <a:xfrm>
            <a:off x="1037230" y="1048799"/>
            <a:ext cx="10707156" cy="1200329"/>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تمرین 1: برنامه ای بنویسید که عدد </a:t>
            </a:r>
            <a:r>
              <a:rPr lang="en-US" sz="3200" dirty="0" smtClean="0">
                <a:solidFill>
                  <a:srgbClr val="FF0000"/>
                </a:solidFill>
                <a:latin typeface="Consolas" panose="020B0609020204030204" pitchFamily="49" charset="0"/>
                <a:cs typeface="Consolas" panose="020B0609020204030204" pitchFamily="49" charset="0"/>
              </a:rPr>
              <a:t>n</a:t>
            </a:r>
            <a:r>
              <a:rPr lang="fa-IR" sz="3200" b="1" dirty="0" smtClean="0">
                <a:solidFill>
                  <a:srgbClr val="FF0000"/>
                </a:solidFill>
                <a:cs typeface="2  Kamran" panose="00000400000000000000" pitchFamily="2" charset="-78"/>
              </a:rPr>
              <a:t> </a:t>
            </a:r>
            <a:r>
              <a:rPr lang="fa-IR" sz="3600" b="1" dirty="0" smtClean="0">
                <a:solidFill>
                  <a:srgbClr val="FF0000"/>
                </a:solidFill>
                <a:cs typeface="2  Kamran" panose="00000400000000000000" pitchFamily="2" charset="-78"/>
              </a:rPr>
              <a:t>را از ورودی گرفته و اول یا مرکب بودن آن را مشخص کند. </a:t>
            </a:r>
            <a:endParaRPr lang="fa-IR" sz="3200" b="1" dirty="0" smtClean="0">
              <a:solidFill>
                <a:srgbClr val="FF0000"/>
              </a:solidFill>
              <a:cs typeface="2  Kamran" panose="00000400000000000000" pitchFamily="2" charset="-78"/>
            </a:endParaRPr>
          </a:p>
        </p:txBody>
      </p:sp>
      <p:sp>
        <p:nvSpPr>
          <p:cNvPr id="5" name="TextBox 4"/>
          <p:cNvSpPr txBox="1"/>
          <p:nvPr/>
        </p:nvSpPr>
        <p:spPr>
          <a:xfrm>
            <a:off x="1037230" y="2233738"/>
            <a:ext cx="10707156" cy="1200329"/>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تمرین 2: برنامه ای بنویسید که عدد </a:t>
            </a:r>
            <a:r>
              <a:rPr lang="en-US" sz="3200" dirty="0" smtClean="0">
                <a:solidFill>
                  <a:srgbClr val="FF0000"/>
                </a:solidFill>
                <a:latin typeface="Consolas" panose="020B0609020204030204" pitchFamily="49" charset="0"/>
                <a:cs typeface="Consolas" panose="020B0609020204030204" pitchFamily="49" charset="0"/>
              </a:rPr>
              <a:t>n</a:t>
            </a:r>
            <a:r>
              <a:rPr lang="fa-IR" sz="3200" b="1" dirty="0" smtClean="0">
                <a:solidFill>
                  <a:srgbClr val="FF0000"/>
                </a:solidFill>
                <a:cs typeface="2  Kamran" panose="00000400000000000000" pitchFamily="2" charset="-78"/>
              </a:rPr>
              <a:t> </a:t>
            </a:r>
            <a:r>
              <a:rPr lang="fa-IR" sz="3600" b="1" dirty="0" smtClean="0">
                <a:solidFill>
                  <a:srgbClr val="FF0000"/>
                </a:solidFill>
                <a:cs typeface="2  Kamran" panose="00000400000000000000" pitchFamily="2" charset="-78"/>
              </a:rPr>
              <a:t>را از ورودی گرفته و </a:t>
            </a:r>
            <a:r>
              <a:rPr lang="en-US" sz="3200" dirty="0">
                <a:solidFill>
                  <a:srgbClr val="FF0000"/>
                </a:solidFill>
                <a:latin typeface="Consolas" panose="020B0609020204030204" pitchFamily="49" charset="0"/>
                <a:cs typeface="Consolas" panose="020B0609020204030204" pitchFamily="49" charset="0"/>
              </a:rPr>
              <a:t>n</a:t>
            </a:r>
            <a:r>
              <a:rPr lang="fa-IR" sz="3600" b="1" dirty="0">
                <a:solidFill>
                  <a:srgbClr val="FF0000"/>
                </a:solidFill>
                <a:cs typeface="2  Kamran" panose="00000400000000000000" pitchFamily="2" charset="-78"/>
              </a:rPr>
              <a:t> </a:t>
            </a:r>
            <a:r>
              <a:rPr lang="fa-IR" sz="3600" b="1" dirty="0" smtClean="0">
                <a:solidFill>
                  <a:srgbClr val="FF0000"/>
                </a:solidFill>
                <a:cs typeface="2  Kamran" panose="00000400000000000000" pitchFamily="2" charset="-78"/>
              </a:rPr>
              <a:t>جمله ابتدایی دنباله فیبونانچی را محاسبه و چاپ کند.  </a:t>
            </a:r>
            <a:endParaRPr lang="fa-IR" sz="3200" b="1" dirty="0" smtClean="0">
              <a:solidFill>
                <a:srgbClr val="FF0000"/>
              </a:solidFill>
              <a:cs typeface="2  Kamran" panose="00000400000000000000" pitchFamily="2" charset="-78"/>
            </a:endParaRPr>
          </a:p>
        </p:txBody>
      </p:sp>
      <p:sp>
        <p:nvSpPr>
          <p:cNvPr id="6" name="TextBox 5"/>
          <p:cNvSpPr txBox="1"/>
          <p:nvPr/>
        </p:nvSpPr>
        <p:spPr>
          <a:xfrm>
            <a:off x="1037230" y="3742990"/>
            <a:ext cx="10707156" cy="1200329"/>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تمرین 3: برنامه ای بنویسید که عدد</a:t>
            </a:r>
            <a:r>
              <a:rPr lang="fa-IR" sz="3600" b="1" dirty="0">
                <a:solidFill>
                  <a:srgbClr val="FF0000"/>
                </a:solidFill>
                <a:cs typeface="2  Kamran" panose="00000400000000000000" pitchFamily="2" charset="-78"/>
              </a:rPr>
              <a:t> </a:t>
            </a:r>
            <a:r>
              <a:rPr lang="en-US" sz="3200" dirty="0" smtClean="0">
                <a:solidFill>
                  <a:srgbClr val="FF0000"/>
                </a:solidFill>
                <a:latin typeface="Consolas" panose="020B0609020204030204" pitchFamily="49" charset="0"/>
                <a:cs typeface="Consolas" panose="020B0609020204030204" pitchFamily="49" charset="0"/>
              </a:rPr>
              <a:t>n</a:t>
            </a:r>
            <a:r>
              <a:rPr lang="fa-IR" sz="3200" b="1" dirty="0" smtClean="0">
                <a:solidFill>
                  <a:srgbClr val="FF0000"/>
                </a:solidFill>
                <a:cs typeface="2  Kamran" panose="00000400000000000000" pitchFamily="2" charset="-78"/>
              </a:rPr>
              <a:t> </a:t>
            </a:r>
            <a:r>
              <a:rPr lang="fa-IR" sz="3600" b="1" dirty="0">
                <a:solidFill>
                  <a:srgbClr val="FF0000"/>
                </a:solidFill>
                <a:cs typeface="2  Kamran" panose="00000400000000000000" pitchFamily="2" charset="-78"/>
              </a:rPr>
              <a:t>را از ورودی </a:t>
            </a:r>
            <a:r>
              <a:rPr lang="fa-IR" sz="3600" b="1" dirty="0" smtClean="0">
                <a:solidFill>
                  <a:srgbClr val="FF0000"/>
                </a:solidFill>
                <a:cs typeface="2  Kamran" panose="00000400000000000000" pitchFamily="2" charset="-78"/>
              </a:rPr>
              <a:t>گرفته و اعداد کوچکتر از آن که هم بر 5 و هم بر 3 بخش پذیر هستند را چاپ کند.   </a:t>
            </a:r>
            <a:endParaRPr lang="fa-IR" sz="3200" b="1" dirty="0" smtClean="0">
              <a:solidFill>
                <a:srgbClr val="FF0000"/>
              </a:solidFill>
              <a:cs typeface="2  Kamran" panose="00000400000000000000" pitchFamily="2" charset="-78"/>
            </a:endParaRPr>
          </a:p>
        </p:txBody>
      </p:sp>
      <p:sp>
        <p:nvSpPr>
          <p:cNvPr id="7" name="TextBox 6"/>
          <p:cNvSpPr txBox="1"/>
          <p:nvPr/>
        </p:nvSpPr>
        <p:spPr>
          <a:xfrm>
            <a:off x="1037230" y="5090803"/>
            <a:ext cx="10707156" cy="1200329"/>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تمرین 4: برنامه ای بنویسید که دو عدد </a:t>
            </a:r>
            <a:r>
              <a:rPr lang="en-US" sz="3200" dirty="0" smtClean="0">
                <a:solidFill>
                  <a:srgbClr val="FF0000"/>
                </a:solidFill>
                <a:latin typeface="Consolas" panose="020B0609020204030204" pitchFamily="49" charset="0"/>
                <a:cs typeface="Consolas" panose="020B0609020204030204" pitchFamily="49" charset="0"/>
              </a:rPr>
              <a:t>n</a:t>
            </a:r>
            <a:r>
              <a:rPr lang="fa-IR" sz="3200" b="1" dirty="0" smtClean="0">
                <a:solidFill>
                  <a:srgbClr val="FF0000"/>
                </a:solidFill>
                <a:cs typeface="2  Kamran" panose="00000400000000000000" pitchFamily="2" charset="-78"/>
              </a:rPr>
              <a:t> و </a:t>
            </a:r>
            <a:r>
              <a:rPr lang="en-US" sz="3200" dirty="0">
                <a:solidFill>
                  <a:srgbClr val="FF0000"/>
                </a:solidFill>
                <a:latin typeface="Consolas" panose="020B0609020204030204" pitchFamily="49" charset="0"/>
                <a:cs typeface="Consolas" panose="020B0609020204030204" pitchFamily="49" charset="0"/>
              </a:rPr>
              <a:t>m</a:t>
            </a:r>
            <a:r>
              <a:rPr lang="fa-IR" sz="3200" b="1" dirty="0" smtClean="0">
                <a:solidFill>
                  <a:srgbClr val="FF0000"/>
                </a:solidFill>
                <a:cs typeface="2  Kamran" panose="00000400000000000000" pitchFamily="2" charset="-78"/>
              </a:rPr>
              <a:t> </a:t>
            </a:r>
            <a:r>
              <a:rPr lang="fa-IR" sz="3600" b="1" dirty="0" smtClean="0">
                <a:solidFill>
                  <a:srgbClr val="FF0000"/>
                </a:solidFill>
                <a:cs typeface="2  Kamran" panose="00000400000000000000" pitchFamily="2" charset="-78"/>
              </a:rPr>
              <a:t>را </a:t>
            </a:r>
            <a:r>
              <a:rPr lang="fa-IR" sz="3600" b="1" dirty="0">
                <a:solidFill>
                  <a:srgbClr val="FF0000"/>
                </a:solidFill>
                <a:cs typeface="2  Kamran" panose="00000400000000000000" pitchFamily="2" charset="-78"/>
              </a:rPr>
              <a:t>از ورودی </a:t>
            </a:r>
            <a:r>
              <a:rPr lang="fa-IR" sz="3600" b="1" dirty="0" smtClean="0">
                <a:solidFill>
                  <a:srgbClr val="FF0000"/>
                </a:solidFill>
                <a:cs typeface="2  Kamran" panose="00000400000000000000" pitchFamily="2" charset="-78"/>
              </a:rPr>
              <a:t>گرفته و تعداد اعداد اول بین آنها را چاپ کند. </a:t>
            </a:r>
            <a:endParaRPr lang="fa-IR" sz="3200" b="1" dirty="0" smtClean="0">
              <a:solidFill>
                <a:srgbClr val="FF0000"/>
              </a:solidFill>
              <a:cs typeface="2  Kamran" panose="00000400000000000000" pitchFamily="2" charset="-78"/>
            </a:endParaRPr>
          </a:p>
        </p:txBody>
      </p:sp>
    </p:spTree>
    <p:extLst>
      <p:ext uri="{BB962C8B-B14F-4D97-AF65-F5344CB8AC3E}">
        <p14:creationId xmlns:p14="http://schemas.microsoft.com/office/powerpoint/2010/main" val="190466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ppt_x"/>
                                          </p:val>
                                        </p:tav>
                                        <p:tav tm="100000">
                                          <p:val>
                                            <p:strVal val="#ppt_x"/>
                                          </p:val>
                                        </p:tav>
                                      </p:tavLst>
                                    </p:anim>
                                    <p:anim calcmode="lin" valueType="num">
                                      <p:cBhvr additive="base">
                                        <p:cTn id="2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6747455" y="911271"/>
            <a:ext cx="2595582" cy="584775"/>
          </a:xfrm>
          <a:prstGeom prst="rect">
            <a:avLst/>
          </a:prstGeom>
          <a:noFill/>
        </p:spPr>
        <p:txBody>
          <a:bodyPr wrap="none" rtlCol="0">
            <a:spAutoFit/>
          </a:bodyPr>
          <a:lstStyle/>
          <a:p>
            <a:pPr algn="r" rtl="1"/>
            <a:r>
              <a:rPr lang="fa-IR" sz="3200" dirty="0" smtClean="0">
                <a:cs typeface="2  Yekan" panose="00000400000000000000" pitchFamily="2" charset="-78"/>
              </a:rPr>
              <a:t>مثال: لاک پشت</a:t>
            </a:r>
            <a:endParaRPr lang="en-US" sz="3200" dirty="0">
              <a:cs typeface="2  Yekan" panose="00000400000000000000" pitchFamily="2" charset="-78"/>
            </a:endParaRPr>
          </a:p>
        </p:txBody>
      </p:sp>
      <p:pic>
        <p:nvPicPr>
          <p:cNvPr id="3" name="Picture 2"/>
          <p:cNvPicPr>
            <a:picLocks noChangeAspect="1"/>
          </p:cNvPicPr>
          <p:nvPr/>
        </p:nvPicPr>
        <p:blipFill rotWithShape="1">
          <a:blip r:embed="rId3"/>
          <a:srcRect l="23843" t="33201" r="11343" b="21404"/>
          <a:stretch/>
        </p:blipFill>
        <p:spPr>
          <a:xfrm>
            <a:off x="232712" y="2221524"/>
            <a:ext cx="11518711" cy="4535866"/>
          </a:xfrm>
          <a:prstGeom prst="rect">
            <a:avLst/>
          </a:prstGeom>
        </p:spPr>
      </p:pic>
      <p:sp>
        <p:nvSpPr>
          <p:cNvPr id="5" name="TextBox 4"/>
          <p:cNvSpPr txBox="1"/>
          <p:nvPr/>
        </p:nvSpPr>
        <p:spPr>
          <a:xfrm>
            <a:off x="4498259" y="2280516"/>
            <a:ext cx="3746089" cy="523220"/>
          </a:xfrm>
          <a:prstGeom prst="rect">
            <a:avLst/>
          </a:prstGeom>
          <a:noFill/>
        </p:spPr>
        <p:txBody>
          <a:bodyPr wrap="square" rtlCol="0">
            <a:spAutoFit/>
          </a:bodyPr>
          <a:lstStyle/>
          <a:p>
            <a:pPr algn="r" rtl="1"/>
            <a:r>
              <a:rPr lang="fa-IR" sz="2800" b="1" dirty="0">
                <a:solidFill>
                  <a:srgbClr val="FF0000"/>
                </a:solidFill>
                <a:cs typeface="2  Kamran" panose="00000400000000000000" pitchFamily="2" charset="-78"/>
              </a:rPr>
              <a:t>افزودن ماژول مربوط به لاک پشت</a:t>
            </a:r>
            <a:endParaRPr lang="en-US" sz="2800" b="1" dirty="0">
              <a:solidFill>
                <a:srgbClr val="FF0000"/>
              </a:solidFill>
              <a:cs typeface="2  Kamran" panose="00000400000000000000" pitchFamily="2" charset="-78"/>
            </a:endParaRPr>
          </a:p>
        </p:txBody>
      </p:sp>
      <p:cxnSp>
        <p:nvCxnSpPr>
          <p:cNvPr id="7" name="Straight Arrow Connector 6"/>
          <p:cNvCxnSpPr>
            <a:endCxn id="5" idx="1"/>
          </p:cNvCxnSpPr>
          <p:nvPr/>
        </p:nvCxnSpPr>
        <p:spPr>
          <a:xfrm>
            <a:off x="2702257" y="2542126"/>
            <a:ext cx="1796002" cy="0"/>
          </a:xfrm>
          <a:prstGeom prst="straightConnector1">
            <a:avLst/>
          </a:prstGeom>
          <a:ln>
            <a:prstDash val="dash"/>
            <a:tailEnd type="stealth" w="lg" len="lg"/>
          </a:ln>
          <a:effectLst>
            <a:glow rad="635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5928852" y="2949111"/>
            <a:ext cx="5442154" cy="523220"/>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ایجاد یک پنجره که لاک پشت بر روی آن حرکت می کند. </a:t>
            </a:r>
            <a:endParaRPr lang="en-US" sz="2800" b="1" dirty="0">
              <a:solidFill>
                <a:srgbClr val="00B0F0"/>
              </a:solidFill>
              <a:cs typeface="2  Kamran" panose="00000400000000000000" pitchFamily="2" charset="-78"/>
            </a:endParaRPr>
          </a:p>
        </p:txBody>
      </p:sp>
      <p:cxnSp>
        <p:nvCxnSpPr>
          <p:cNvPr id="16" name="Straight Arrow Connector 15"/>
          <p:cNvCxnSpPr>
            <a:endCxn id="15" idx="1"/>
          </p:cNvCxnSpPr>
          <p:nvPr/>
        </p:nvCxnSpPr>
        <p:spPr>
          <a:xfrm>
            <a:off x="3547832" y="3210721"/>
            <a:ext cx="2381020" cy="0"/>
          </a:xfrm>
          <a:prstGeom prst="straightConnector1">
            <a:avLst/>
          </a:prstGeom>
          <a:ln>
            <a:prstDash val="dash"/>
            <a:tailEnd type="stealth" w="lg" len="lg"/>
          </a:ln>
          <a:effectLst>
            <a:glow rad="635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
        <p:nvSpPr>
          <p:cNvPr id="20" name="TextBox 19"/>
          <p:cNvSpPr txBox="1"/>
          <p:nvPr/>
        </p:nvSpPr>
        <p:spPr>
          <a:xfrm>
            <a:off x="6730182" y="3602953"/>
            <a:ext cx="3539613" cy="523220"/>
          </a:xfrm>
          <a:prstGeom prst="rect">
            <a:avLst/>
          </a:prstGeom>
          <a:noFill/>
        </p:spPr>
        <p:txBody>
          <a:bodyPr wrap="square" rtlCol="0">
            <a:spAutoFit/>
          </a:bodyPr>
          <a:lstStyle/>
          <a:p>
            <a:pPr algn="r" rtl="1"/>
            <a:r>
              <a:rPr lang="fa-IR" sz="2800" b="1" dirty="0" smtClean="0">
                <a:solidFill>
                  <a:srgbClr val="002060"/>
                </a:solidFill>
                <a:cs typeface="2  Kamran" panose="00000400000000000000" pitchFamily="2" charset="-78"/>
              </a:rPr>
              <a:t>ایجاد یک لاک پشت به نام </a:t>
            </a:r>
            <a:r>
              <a:rPr lang="en-US" sz="2400" b="1" dirty="0" err="1" smtClean="0">
                <a:solidFill>
                  <a:srgbClr val="002060"/>
                </a:solidFill>
                <a:latin typeface="Consolas" panose="020B0609020204030204" pitchFamily="49" charset="0"/>
                <a:cs typeface="Consolas" panose="020B0609020204030204" pitchFamily="49" charset="0"/>
              </a:rPr>
              <a:t>alex</a:t>
            </a:r>
            <a:endParaRPr lang="en-US" sz="2800" b="1" dirty="0">
              <a:solidFill>
                <a:srgbClr val="002060"/>
              </a:solidFill>
              <a:latin typeface="Consolas" panose="020B0609020204030204" pitchFamily="49" charset="0"/>
              <a:cs typeface="Consolas" panose="020B0609020204030204" pitchFamily="49" charset="0"/>
            </a:endParaRPr>
          </a:p>
        </p:txBody>
      </p:sp>
      <p:cxnSp>
        <p:nvCxnSpPr>
          <p:cNvPr id="21" name="Straight Arrow Connector 20"/>
          <p:cNvCxnSpPr>
            <a:endCxn id="20" idx="1"/>
          </p:cNvCxnSpPr>
          <p:nvPr/>
        </p:nvCxnSpPr>
        <p:spPr>
          <a:xfrm>
            <a:off x="4349162" y="3864563"/>
            <a:ext cx="2381020" cy="0"/>
          </a:xfrm>
          <a:prstGeom prst="straightConnector1">
            <a:avLst/>
          </a:prstGeom>
          <a:ln>
            <a:prstDash val="dash"/>
            <a:tailEnd type="stealth" w="lg" len="lg"/>
          </a:ln>
          <a:effectLst>
            <a:glow rad="635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
        <p:nvSpPr>
          <p:cNvPr id="23" name="TextBox 22"/>
          <p:cNvSpPr txBox="1"/>
          <p:nvPr/>
        </p:nvSpPr>
        <p:spPr>
          <a:xfrm>
            <a:off x="5717457" y="4256801"/>
            <a:ext cx="5043607" cy="523220"/>
          </a:xfrm>
          <a:prstGeom prst="rect">
            <a:avLst/>
          </a:prstGeom>
          <a:noFill/>
        </p:spPr>
        <p:txBody>
          <a:bodyPr wrap="square" rtlCol="0">
            <a:spAutoFit/>
          </a:bodyPr>
          <a:lstStyle/>
          <a:p>
            <a:pPr algn="r" rtl="1"/>
            <a:r>
              <a:rPr lang="fa-IR" sz="2800" b="1" dirty="0" smtClean="0">
                <a:solidFill>
                  <a:srgbClr val="FF0000"/>
                </a:solidFill>
                <a:cs typeface="2  Kamran" panose="00000400000000000000" pitchFamily="2" charset="-78"/>
              </a:rPr>
              <a:t>حرکت </a:t>
            </a:r>
            <a:r>
              <a:rPr lang="en-US" sz="2400" b="1" dirty="0" err="1" smtClean="0">
                <a:solidFill>
                  <a:srgbClr val="FF0000"/>
                </a:solidFill>
                <a:latin typeface="Consolas" panose="020B0609020204030204" pitchFamily="49" charset="0"/>
                <a:cs typeface="Consolas" panose="020B0609020204030204" pitchFamily="49" charset="0"/>
              </a:rPr>
              <a:t>alex</a:t>
            </a:r>
            <a:r>
              <a:rPr lang="fa-IR" sz="2400" b="1" dirty="0" smtClean="0">
                <a:solidFill>
                  <a:srgbClr val="FF0000"/>
                </a:solidFill>
                <a:cs typeface="2  Kamran" panose="00000400000000000000" pitchFamily="2" charset="-78"/>
              </a:rPr>
              <a:t> </a:t>
            </a:r>
            <a:r>
              <a:rPr lang="fa-IR" sz="2800" b="1" dirty="0" smtClean="0">
                <a:solidFill>
                  <a:srgbClr val="FF0000"/>
                </a:solidFill>
                <a:cs typeface="2  Kamran" panose="00000400000000000000" pitchFamily="2" charset="-78"/>
              </a:rPr>
              <a:t>در جهت مستقیم به اندازه 200 واحد</a:t>
            </a:r>
            <a:endParaRPr lang="en-US" sz="2800" b="1" dirty="0">
              <a:solidFill>
                <a:srgbClr val="FF0000"/>
              </a:solidFill>
              <a:latin typeface="Consolas" panose="020B0609020204030204" pitchFamily="49" charset="0"/>
              <a:cs typeface="Consolas" panose="020B0609020204030204" pitchFamily="49" charset="0"/>
            </a:endParaRPr>
          </a:p>
        </p:txBody>
      </p:sp>
      <p:cxnSp>
        <p:nvCxnSpPr>
          <p:cNvPr id="24" name="Straight Arrow Connector 23"/>
          <p:cNvCxnSpPr>
            <a:endCxn id="23" idx="1"/>
          </p:cNvCxnSpPr>
          <p:nvPr/>
        </p:nvCxnSpPr>
        <p:spPr>
          <a:xfrm>
            <a:off x="3336437" y="4518411"/>
            <a:ext cx="2381020" cy="0"/>
          </a:xfrm>
          <a:prstGeom prst="straightConnector1">
            <a:avLst/>
          </a:prstGeom>
          <a:ln>
            <a:prstDash val="dash"/>
            <a:tailEnd type="stealth" w="lg" len="lg"/>
          </a:ln>
          <a:effectLst>
            <a:glow rad="635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
        <p:nvSpPr>
          <p:cNvPr id="26" name="TextBox 25"/>
          <p:cNvSpPr txBox="1"/>
          <p:nvPr/>
        </p:nvSpPr>
        <p:spPr>
          <a:xfrm>
            <a:off x="4498259" y="4895897"/>
            <a:ext cx="7093974" cy="523220"/>
          </a:xfrm>
          <a:prstGeom prst="rect">
            <a:avLst/>
          </a:prstGeom>
          <a:noFill/>
        </p:spPr>
        <p:txBody>
          <a:bodyPr wrap="square" rtlCol="0">
            <a:spAutoFit/>
          </a:bodyPr>
          <a:lstStyle/>
          <a:p>
            <a:pPr algn="r" rtl="1"/>
            <a:r>
              <a:rPr lang="fa-IR" sz="2800" b="1" dirty="0" smtClean="0">
                <a:solidFill>
                  <a:srgbClr val="0070C0"/>
                </a:solidFill>
                <a:cs typeface="2  Kamran" panose="00000400000000000000" pitchFamily="2" charset="-78"/>
              </a:rPr>
              <a:t>چرخش </a:t>
            </a:r>
            <a:r>
              <a:rPr lang="en-US" sz="2400" b="1" dirty="0" err="1" smtClean="0">
                <a:solidFill>
                  <a:srgbClr val="0070C0"/>
                </a:solidFill>
                <a:latin typeface="Consolas" panose="020B0609020204030204" pitchFamily="49" charset="0"/>
                <a:cs typeface="Consolas" panose="020B0609020204030204" pitchFamily="49" charset="0"/>
              </a:rPr>
              <a:t>alex</a:t>
            </a:r>
            <a:r>
              <a:rPr lang="fa-IR" sz="2400" b="1" dirty="0" smtClean="0">
                <a:solidFill>
                  <a:srgbClr val="0070C0"/>
                </a:solidFill>
                <a:cs typeface="2  Kamran" panose="00000400000000000000" pitchFamily="2" charset="-78"/>
              </a:rPr>
              <a:t> </a:t>
            </a:r>
            <a:r>
              <a:rPr lang="fa-IR" sz="2800" b="1" dirty="0" smtClean="0">
                <a:solidFill>
                  <a:srgbClr val="0070C0"/>
                </a:solidFill>
                <a:cs typeface="2  Kamran" panose="00000400000000000000" pitchFamily="2" charset="-78"/>
              </a:rPr>
              <a:t>در جهت عکس عقربه های ساعت به اندازه 90 درجه</a:t>
            </a:r>
            <a:endParaRPr lang="en-US" sz="2800" b="1" dirty="0">
              <a:solidFill>
                <a:srgbClr val="0070C0"/>
              </a:solidFill>
              <a:latin typeface="Consolas" panose="020B0609020204030204" pitchFamily="49" charset="0"/>
              <a:cs typeface="Consolas" panose="020B0609020204030204" pitchFamily="49" charset="0"/>
            </a:endParaRPr>
          </a:p>
        </p:txBody>
      </p:sp>
      <p:cxnSp>
        <p:nvCxnSpPr>
          <p:cNvPr id="27" name="Straight Arrow Connector 26"/>
          <p:cNvCxnSpPr>
            <a:endCxn id="26" idx="1"/>
          </p:cNvCxnSpPr>
          <p:nvPr/>
        </p:nvCxnSpPr>
        <p:spPr>
          <a:xfrm>
            <a:off x="2692421" y="5157507"/>
            <a:ext cx="1805838" cy="0"/>
          </a:xfrm>
          <a:prstGeom prst="straightConnector1">
            <a:avLst/>
          </a:prstGeom>
          <a:ln>
            <a:prstDash val="dash"/>
            <a:tailEnd type="stealth" w="lg" len="lg"/>
          </a:ln>
          <a:effectLst>
            <a:glow rad="635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
        <p:nvSpPr>
          <p:cNvPr id="30" name="TextBox 29"/>
          <p:cNvSpPr txBox="1"/>
          <p:nvPr/>
        </p:nvSpPr>
        <p:spPr>
          <a:xfrm>
            <a:off x="4277032" y="6203587"/>
            <a:ext cx="3967316" cy="523220"/>
          </a:xfrm>
          <a:prstGeom prst="rect">
            <a:avLst/>
          </a:prstGeom>
          <a:noFill/>
        </p:spPr>
        <p:txBody>
          <a:bodyPr wrap="square" rtlCol="0">
            <a:spAutoFit/>
          </a:bodyPr>
          <a:lstStyle/>
          <a:p>
            <a:pPr algn="r" rtl="1"/>
            <a:r>
              <a:rPr lang="fa-IR" sz="2800" b="1" dirty="0" smtClean="0">
                <a:solidFill>
                  <a:srgbClr val="FF0000"/>
                </a:solidFill>
                <a:cs typeface="2  Kamran" panose="00000400000000000000" pitchFamily="2" charset="-78"/>
              </a:rPr>
              <a:t>انتظار جهت بسته شدن پنجره توسط کاربر</a:t>
            </a:r>
            <a:endParaRPr lang="en-US" sz="2800" b="1" dirty="0">
              <a:solidFill>
                <a:srgbClr val="FF0000"/>
              </a:solidFill>
              <a:latin typeface="Consolas" panose="020B0609020204030204" pitchFamily="49" charset="0"/>
              <a:cs typeface="Consolas" panose="020B0609020204030204" pitchFamily="49" charset="0"/>
            </a:endParaRPr>
          </a:p>
        </p:txBody>
      </p:sp>
      <p:cxnSp>
        <p:nvCxnSpPr>
          <p:cNvPr id="31" name="Straight Arrow Connector 30"/>
          <p:cNvCxnSpPr>
            <a:endCxn id="30" idx="1"/>
          </p:cNvCxnSpPr>
          <p:nvPr/>
        </p:nvCxnSpPr>
        <p:spPr>
          <a:xfrm>
            <a:off x="2471194" y="6465197"/>
            <a:ext cx="1805838" cy="0"/>
          </a:xfrm>
          <a:prstGeom prst="straightConnector1">
            <a:avLst/>
          </a:prstGeom>
          <a:ln>
            <a:prstDash val="dash"/>
            <a:tailEnd type="stealth" w="lg" len="lg"/>
          </a:ln>
          <a:effectLst>
            <a:glow rad="635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pic>
        <p:nvPicPr>
          <p:cNvPr id="1028"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16" b="15118"/>
          <a:stretch/>
        </p:blipFill>
        <p:spPr bwMode="auto">
          <a:xfrm>
            <a:off x="9763433" y="457703"/>
            <a:ext cx="2343358" cy="1769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16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additive="base">
                                        <p:cTn id="35" dur="500" fill="hold"/>
                                        <p:tgtEl>
                                          <p:spTgt spid="23"/>
                                        </p:tgtEl>
                                        <p:attrNameLst>
                                          <p:attrName>ppt_x</p:attrName>
                                        </p:attrNameLst>
                                      </p:cBhvr>
                                      <p:tavLst>
                                        <p:tav tm="0">
                                          <p:val>
                                            <p:strVal val="#ppt_x"/>
                                          </p:val>
                                        </p:tav>
                                        <p:tav tm="100000">
                                          <p:val>
                                            <p:strVal val="#ppt_x"/>
                                          </p:val>
                                        </p:tav>
                                      </p:tavLst>
                                    </p:anim>
                                    <p:anim calcmode="lin" valueType="num">
                                      <p:cBhvr additive="base">
                                        <p:cTn id="36" dur="500" fill="hold"/>
                                        <p:tgtEl>
                                          <p:spTgt spid="2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ppt_x"/>
                                          </p:val>
                                        </p:tav>
                                        <p:tav tm="100000">
                                          <p:val>
                                            <p:strVal val="#ppt_x"/>
                                          </p:val>
                                        </p:tav>
                                      </p:tavLst>
                                    </p:anim>
                                    <p:anim calcmode="lin" valueType="num">
                                      <p:cBhvr additive="base">
                                        <p:cTn id="40" dur="500" fill="hold"/>
                                        <p:tgtEl>
                                          <p:spTgt spid="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additive="base">
                                        <p:cTn id="43" dur="500" fill="hold"/>
                                        <p:tgtEl>
                                          <p:spTgt spid="26"/>
                                        </p:tgtEl>
                                        <p:attrNameLst>
                                          <p:attrName>ppt_x</p:attrName>
                                        </p:attrNameLst>
                                      </p:cBhvr>
                                      <p:tavLst>
                                        <p:tav tm="0">
                                          <p:val>
                                            <p:strVal val="#ppt_x"/>
                                          </p:val>
                                        </p:tav>
                                        <p:tav tm="100000">
                                          <p:val>
                                            <p:strVal val="#ppt_x"/>
                                          </p:val>
                                        </p:tav>
                                      </p:tavLst>
                                    </p:anim>
                                    <p:anim calcmode="lin" valueType="num">
                                      <p:cBhvr additive="base">
                                        <p:cTn id="44" dur="500" fill="hold"/>
                                        <p:tgtEl>
                                          <p:spTgt spid="2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500" fill="hold"/>
                                        <p:tgtEl>
                                          <p:spTgt spid="27"/>
                                        </p:tgtEl>
                                        <p:attrNameLst>
                                          <p:attrName>ppt_x</p:attrName>
                                        </p:attrNameLst>
                                      </p:cBhvr>
                                      <p:tavLst>
                                        <p:tav tm="0">
                                          <p:val>
                                            <p:strVal val="#ppt_x"/>
                                          </p:val>
                                        </p:tav>
                                        <p:tav tm="100000">
                                          <p:val>
                                            <p:strVal val="#ppt_x"/>
                                          </p:val>
                                        </p:tav>
                                      </p:tavLst>
                                    </p:anim>
                                    <p:anim calcmode="lin" valueType="num">
                                      <p:cBhvr additive="base">
                                        <p:cTn id="48" dur="500" fill="hold"/>
                                        <p:tgtEl>
                                          <p:spTgt spid="2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500" fill="hold"/>
                                        <p:tgtEl>
                                          <p:spTgt spid="31"/>
                                        </p:tgtEl>
                                        <p:attrNameLst>
                                          <p:attrName>ppt_x</p:attrName>
                                        </p:attrNameLst>
                                      </p:cBhvr>
                                      <p:tavLst>
                                        <p:tav tm="0">
                                          <p:val>
                                            <p:strVal val="#ppt_x"/>
                                          </p:val>
                                        </p:tav>
                                        <p:tav tm="100000">
                                          <p:val>
                                            <p:strVal val="#ppt_x"/>
                                          </p:val>
                                        </p:tav>
                                      </p:tavLst>
                                    </p:anim>
                                    <p:anim calcmode="lin" valueType="num">
                                      <p:cBhvr additive="base">
                                        <p:cTn id="52" dur="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20" grpId="0"/>
      <p:bldP spid="23" grpId="0"/>
      <p:bldP spid="26" grpId="0"/>
      <p:bldP spid="30"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155841" y="165316"/>
            <a:ext cx="2595582" cy="584775"/>
          </a:xfrm>
          <a:prstGeom prst="rect">
            <a:avLst/>
          </a:prstGeom>
          <a:noFill/>
        </p:spPr>
        <p:txBody>
          <a:bodyPr wrap="none" rtlCol="0">
            <a:spAutoFit/>
          </a:bodyPr>
          <a:lstStyle/>
          <a:p>
            <a:pPr algn="r" rtl="1"/>
            <a:r>
              <a:rPr lang="fa-IR" sz="3200" dirty="0" smtClean="0">
                <a:cs typeface="2  Yekan" panose="00000400000000000000" pitchFamily="2" charset="-78"/>
              </a:rPr>
              <a:t>مثال: لاک پشت</a:t>
            </a:r>
            <a:endParaRPr lang="en-US" sz="3200" dirty="0">
              <a:cs typeface="2  Yekan" panose="00000400000000000000" pitchFamily="2" charset="-78"/>
            </a:endParaRPr>
          </a:p>
        </p:txBody>
      </p:sp>
      <p:sp>
        <p:nvSpPr>
          <p:cNvPr id="51" name="TextBox 50"/>
          <p:cNvSpPr txBox="1"/>
          <p:nvPr/>
        </p:nvSpPr>
        <p:spPr>
          <a:xfrm>
            <a:off x="6905766" y="1048799"/>
            <a:ext cx="4838619"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رسم یک مربع با استفاده از حلقه تکرار: </a:t>
            </a:r>
            <a:endParaRPr lang="fa-IR" sz="2800" b="1" dirty="0" smtClean="0">
              <a:solidFill>
                <a:srgbClr val="FF0000"/>
              </a:solidFill>
              <a:cs typeface="2  Kamran" panose="00000400000000000000" pitchFamily="2" charset="-78"/>
            </a:endParaRPr>
          </a:p>
        </p:txBody>
      </p:sp>
      <p:pic>
        <p:nvPicPr>
          <p:cNvPr id="52" name="Picture 51"/>
          <p:cNvPicPr>
            <a:picLocks noChangeAspect="1"/>
          </p:cNvPicPr>
          <p:nvPr/>
        </p:nvPicPr>
        <p:blipFill rotWithShape="1">
          <a:blip r:embed="rId3"/>
          <a:srcRect l="21381" t="40394" r="52648" b="34719"/>
          <a:stretch/>
        </p:blipFill>
        <p:spPr>
          <a:xfrm>
            <a:off x="313898" y="1787859"/>
            <a:ext cx="5066049" cy="2729550"/>
          </a:xfrm>
          <a:prstGeom prst="rect">
            <a:avLst/>
          </a:prstGeom>
        </p:spPr>
      </p:pic>
      <p:pic>
        <p:nvPicPr>
          <p:cNvPr id="53" name="Picture 52"/>
          <p:cNvPicPr>
            <a:picLocks noChangeAspect="1"/>
          </p:cNvPicPr>
          <p:nvPr/>
        </p:nvPicPr>
        <p:blipFill rotWithShape="1">
          <a:blip r:embed="rId4"/>
          <a:srcRect l="44104" t="12519" r="23658" b="30936"/>
          <a:stretch/>
        </p:blipFill>
        <p:spPr>
          <a:xfrm>
            <a:off x="7359797" y="2674963"/>
            <a:ext cx="3930555" cy="3875964"/>
          </a:xfrm>
          <a:prstGeom prst="rect">
            <a:avLst/>
          </a:prstGeom>
        </p:spPr>
      </p:pic>
      <p:cxnSp>
        <p:nvCxnSpPr>
          <p:cNvPr id="54" name="Elbow Connector 53"/>
          <p:cNvCxnSpPr>
            <a:endCxn id="53" idx="1"/>
          </p:cNvCxnSpPr>
          <p:nvPr/>
        </p:nvCxnSpPr>
        <p:spPr>
          <a:xfrm>
            <a:off x="5416082" y="2852746"/>
            <a:ext cx="1943715" cy="1760199"/>
          </a:xfrm>
          <a:prstGeom prst="bentConnector3">
            <a:avLst>
              <a:gd name="adj1" fmla="val 50000"/>
            </a:avLst>
          </a:prstGeom>
          <a:ln>
            <a:prstDash val="dash"/>
            <a:tailEnd type="stealth" w="lg" len="lg"/>
          </a:ln>
          <a:effectLst>
            <a:glow rad="1397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
        <p:nvSpPr>
          <p:cNvPr id="55" name="TextBox 54"/>
          <p:cNvSpPr txBox="1"/>
          <p:nvPr/>
        </p:nvSpPr>
        <p:spPr>
          <a:xfrm>
            <a:off x="6591382" y="4117299"/>
            <a:ext cx="628768" cy="400110"/>
          </a:xfrm>
          <a:prstGeom prst="rect">
            <a:avLst/>
          </a:prstGeom>
          <a:noFill/>
        </p:spPr>
        <p:txBody>
          <a:bodyPr wrap="square" rtlCol="0">
            <a:spAutoFit/>
          </a:bodyPr>
          <a:lstStyle/>
          <a:p>
            <a:r>
              <a:rPr lang="fa-IR" sz="2000" smtClean="0">
                <a:cs typeface="2  Traffic" panose="00000400000000000000" pitchFamily="2" charset="-78"/>
                <a:sym typeface="Wingdings" panose="05000000000000000000" pitchFamily="2" charset="2"/>
              </a:rPr>
              <a:t></a:t>
            </a:r>
            <a:endParaRPr lang="en-US" sz="2000" dirty="0">
              <a:cs typeface="2  Traffic" panose="00000400000000000000" pitchFamily="2" charset="-78"/>
            </a:endParaRPr>
          </a:p>
        </p:txBody>
      </p:sp>
      <p:pic>
        <p:nvPicPr>
          <p:cNvPr id="8" name="Picture 4"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16" b="15118"/>
          <a:stretch/>
        </p:blipFill>
        <p:spPr bwMode="auto">
          <a:xfrm flipH="1">
            <a:off x="313898" y="223392"/>
            <a:ext cx="1473045" cy="111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96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4"/>
                                        </p:tgtEl>
                                        <p:attrNameLst>
                                          <p:attrName>style.visibility</p:attrName>
                                        </p:attrNameLst>
                                      </p:cBhvr>
                                      <p:to>
                                        <p:strVal val="visible"/>
                                      </p:to>
                                    </p:set>
                                    <p:anim calcmode="lin" valueType="num">
                                      <p:cBhvr additive="base">
                                        <p:cTn id="15" dur="500" fill="hold"/>
                                        <p:tgtEl>
                                          <p:spTgt spid="54"/>
                                        </p:tgtEl>
                                        <p:attrNameLst>
                                          <p:attrName>ppt_x</p:attrName>
                                        </p:attrNameLst>
                                      </p:cBhvr>
                                      <p:tavLst>
                                        <p:tav tm="0">
                                          <p:val>
                                            <p:strVal val="#ppt_x"/>
                                          </p:val>
                                        </p:tav>
                                        <p:tav tm="100000">
                                          <p:val>
                                            <p:strVal val="#ppt_x"/>
                                          </p:val>
                                        </p:tav>
                                      </p:tavLst>
                                    </p:anim>
                                    <p:anim calcmode="lin" valueType="num">
                                      <p:cBhvr additive="base">
                                        <p:cTn id="16" dur="500" fill="hold"/>
                                        <p:tgtEl>
                                          <p:spTgt spid="5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ppt_x"/>
                                          </p:val>
                                        </p:tav>
                                        <p:tav tm="100000">
                                          <p:val>
                                            <p:strVal val="#ppt_x"/>
                                          </p:val>
                                        </p:tav>
                                      </p:tavLst>
                                    </p:anim>
                                    <p:anim calcmode="lin" valueType="num">
                                      <p:cBhvr additive="base">
                                        <p:cTn id="20" dur="500" fill="hold"/>
                                        <p:tgtEl>
                                          <p:spTgt spid="5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155841" y="165316"/>
            <a:ext cx="2595582" cy="584775"/>
          </a:xfrm>
          <a:prstGeom prst="rect">
            <a:avLst/>
          </a:prstGeom>
          <a:noFill/>
        </p:spPr>
        <p:txBody>
          <a:bodyPr wrap="none" rtlCol="0">
            <a:spAutoFit/>
          </a:bodyPr>
          <a:lstStyle/>
          <a:p>
            <a:pPr algn="r" rtl="1"/>
            <a:r>
              <a:rPr lang="fa-IR" sz="3200" dirty="0" smtClean="0">
                <a:cs typeface="2  Yekan" panose="00000400000000000000" pitchFamily="2" charset="-78"/>
              </a:rPr>
              <a:t>مثال: لاک پشت</a:t>
            </a:r>
            <a:endParaRPr lang="en-US" sz="3200" dirty="0">
              <a:cs typeface="2  Yekan" panose="00000400000000000000" pitchFamily="2" charset="-78"/>
            </a:endParaRPr>
          </a:p>
        </p:txBody>
      </p:sp>
      <p:sp>
        <p:nvSpPr>
          <p:cNvPr id="51" name="TextBox 50"/>
          <p:cNvSpPr txBox="1"/>
          <p:nvPr/>
        </p:nvSpPr>
        <p:spPr>
          <a:xfrm>
            <a:off x="5545394" y="1048799"/>
            <a:ext cx="6198991"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رسم یک مثلث به کمک لاک پشت + چند عمل دیگر</a:t>
            </a:r>
            <a:endParaRPr lang="fa-IR" sz="2800" b="1" dirty="0" smtClean="0">
              <a:solidFill>
                <a:srgbClr val="FF0000"/>
              </a:solidFill>
              <a:cs typeface="2  Kamran" panose="00000400000000000000" pitchFamily="2" charset="-78"/>
            </a:endParaRPr>
          </a:p>
        </p:txBody>
      </p:sp>
      <p:cxnSp>
        <p:nvCxnSpPr>
          <p:cNvPr id="54" name="Elbow Connector 53"/>
          <p:cNvCxnSpPr/>
          <p:nvPr/>
        </p:nvCxnSpPr>
        <p:spPr>
          <a:xfrm>
            <a:off x="5416082" y="2852746"/>
            <a:ext cx="1943715" cy="1760199"/>
          </a:xfrm>
          <a:prstGeom prst="bentConnector3">
            <a:avLst>
              <a:gd name="adj1" fmla="val 50000"/>
            </a:avLst>
          </a:prstGeom>
          <a:ln>
            <a:prstDash val="dash"/>
            <a:tailEnd type="stealth" w="lg" len="lg"/>
          </a:ln>
          <a:effectLst>
            <a:glow rad="1397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
        <p:nvSpPr>
          <p:cNvPr id="55" name="TextBox 54"/>
          <p:cNvSpPr txBox="1"/>
          <p:nvPr/>
        </p:nvSpPr>
        <p:spPr>
          <a:xfrm>
            <a:off x="6591382" y="4117299"/>
            <a:ext cx="628768" cy="400110"/>
          </a:xfrm>
          <a:prstGeom prst="rect">
            <a:avLst/>
          </a:prstGeom>
          <a:noFill/>
        </p:spPr>
        <p:txBody>
          <a:bodyPr wrap="square" rtlCol="0">
            <a:spAutoFit/>
          </a:bodyPr>
          <a:lstStyle/>
          <a:p>
            <a:r>
              <a:rPr lang="fa-IR" sz="2000" smtClean="0">
                <a:cs typeface="2  Traffic" panose="00000400000000000000" pitchFamily="2" charset="-78"/>
                <a:sym typeface="Wingdings" panose="05000000000000000000" pitchFamily="2" charset="2"/>
              </a:rPr>
              <a:t></a:t>
            </a:r>
            <a:endParaRPr lang="en-US" sz="2000" dirty="0">
              <a:cs typeface="2  Traffic" panose="00000400000000000000" pitchFamily="2" charset="-78"/>
            </a:endParaRPr>
          </a:p>
        </p:txBody>
      </p:sp>
      <p:pic>
        <p:nvPicPr>
          <p:cNvPr id="2" name="Picture 1"/>
          <p:cNvPicPr>
            <a:picLocks noChangeAspect="1"/>
          </p:cNvPicPr>
          <p:nvPr/>
        </p:nvPicPr>
        <p:blipFill rotWithShape="1">
          <a:blip r:embed="rId3"/>
          <a:srcRect l="21291" t="35262" r="53064" b="31389"/>
          <a:stretch/>
        </p:blipFill>
        <p:spPr>
          <a:xfrm>
            <a:off x="318230" y="1633574"/>
            <a:ext cx="5087517" cy="3719648"/>
          </a:xfrm>
          <a:prstGeom prst="rect">
            <a:avLst/>
          </a:prstGeom>
        </p:spPr>
      </p:pic>
      <p:pic>
        <p:nvPicPr>
          <p:cNvPr id="3" name="Picture 2"/>
          <p:cNvPicPr>
            <a:picLocks noChangeAspect="1"/>
          </p:cNvPicPr>
          <p:nvPr/>
        </p:nvPicPr>
        <p:blipFill rotWithShape="1">
          <a:blip r:embed="rId4"/>
          <a:srcRect l="43186" t="12455" r="24032" b="26010"/>
          <a:stretch/>
        </p:blipFill>
        <p:spPr>
          <a:xfrm>
            <a:off x="7443872" y="2408389"/>
            <a:ext cx="3996813" cy="4218039"/>
          </a:xfrm>
          <a:prstGeom prst="rect">
            <a:avLst/>
          </a:prstGeom>
        </p:spPr>
      </p:pic>
      <p:pic>
        <p:nvPicPr>
          <p:cNvPr id="10" name="Picture 4" descr="Related image"/>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16" b="15118"/>
          <a:stretch/>
        </p:blipFill>
        <p:spPr bwMode="auto">
          <a:xfrm flipH="1">
            <a:off x="313898" y="223392"/>
            <a:ext cx="1473045" cy="111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1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additive="base">
                                        <p:cTn id="11" dur="500" fill="hold"/>
                                        <p:tgtEl>
                                          <p:spTgt spid="54"/>
                                        </p:tgtEl>
                                        <p:attrNameLst>
                                          <p:attrName>ppt_x</p:attrName>
                                        </p:attrNameLst>
                                      </p:cBhvr>
                                      <p:tavLst>
                                        <p:tav tm="0">
                                          <p:val>
                                            <p:strVal val="#ppt_x"/>
                                          </p:val>
                                        </p:tav>
                                        <p:tav tm="100000">
                                          <p:val>
                                            <p:strVal val="#ppt_x"/>
                                          </p:val>
                                        </p:tav>
                                      </p:tavLst>
                                    </p:anim>
                                    <p:anim calcmode="lin" valueType="num">
                                      <p:cBhvr additive="base">
                                        <p:cTn id="12" dur="500" fill="hold"/>
                                        <p:tgtEl>
                                          <p:spTgt spid="5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 calcmode="lin" valueType="num">
                                      <p:cBhvr additive="base">
                                        <p:cTn id="15" dur="500" fill="hold"/>
                                        <p:tgtEl>
                                          <p:spTgt spid="55"/>
                                        </p:tgtEl>
                                        <p:attrNameLst>
                                          <p:attrName>ppt_x</p:attrName>
                                        </p:attrNameLst>
                                      </p:cBhvr>
                                      <p:tavLst>
                                        <p:tav tm="0">
                                          <p:val>
                                            <p:strVal val="#ppt_x"/>
                                          </p:val>
                                        </p:tav>
                                        <p:tav tm="100000">
                                          <p:val>
                                            <p:strVal val="#ppt_x"/>
                                          </p:val>
                                        </p:tav>
                                      </p:tavLst>
                                    </p:anim>
                                    <p:anim calcmode="lin" valueType="num">
                                      <p:cBhvr additive="base">
                                        <p:cTn id="16" dur="500" fill="hold"/>
                                        <p:tgtEl>
                                          <p:spTgt spid="55"/>
                                        </p:tgtEl>
                                        <p:attrNameLst>
                                          <p:attrName>ppt_y</p:attrName>
                                        </p:attrNameLst>
                                      </p:cBhvr>
                                      <p:tavLst>
                                        <p:tav tm="0">
                                          <p:val>
                                            <p:strVal val="1+#ppt_h/2"/>
                                          </p:val>
                                        </p:tav>
                                        <p:tav tm="100000">
                                          <p:val>
                                            <p:strVal val="#ppt_y"/>
                                          </p:val>
                                        </p:tav>
                                      </p:tavLst>
                                    </p:anim>
                                  </p:childTnLst>
                                </p:cTn>
                              </p:par>
                            </p:childTnLst>
                          </p:cTn>
                        </p:par>
                        <p:par>
                          <p:cTn id="17" fill="hold">
                            <p:stCondLst>
                              <p:cond delay="500"/>
                            </p:stCondLst>
                            <p:childTnLst>
                              <p:par>
                                <p:cTn id="18" presetID="2" presetClass="entr" presetSubtype="4"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fill="hold"/>
                                        <p:tgtEl>
                                          <p:spTgt spid="3"/>
                                        </p:tgtEl>
                                        <p:attrNameLst>
                                          <p:attrName>ppt_x</p:attrName>
                                        </p:attrNameLst>
                                      </p:cBhvr>
                                      <p:tavLst>
                                        <p:tav tm="0">
                                          <p:val>
                                            <p:strVal val="#ppt_x"/>
                                          </p:val>
                                        </p:tav>
                                        <p:tav tm="100000">
                                          <p:val>
                                            <p:strVal val="#ppt_x"/>
                                          </p:val>
                                        </p:tav>
                                      </p:tavLst>
                                    </p:anim>
                                    <p:anim calcmode="lin" valueType="num">
                                      <p:cBhvr additive="base">
                                        <p:cTn id="2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155841" y="165316"/>
            <a:ext cx="2595582" cy="584775"/>
          </a:xfrm>
          <a:prstGeom prst="rect">
            <a:avLst/>
          </a:prstGeom>
          <a:noFill/>
        </p:spPr>
        <p:txBody>
          <a:bodyPr wrap="none" rtlCol="0">
            <a:spAutoFit/>
          </a:bodyPr>
          <a:lstStyle/>
          <a:p>
            <a:pPr algn="r" rtl="1"/>
            <a:r>
              <a:rPr lang="fa-IR" sz="3200" dirty="0" smtClean="0">
                <a:cs typeface="2  Yekan" panose="00000400000000000000" pitchFamily="2" charset="-78"/>
              </a:rPr>
              <a:t>مثال: لاک پشت</a:t>
            </a:r>
            <a:endParaRPr lang="en-US" sz="3200" dirty="0">
              <a:cs typeface="2  Yekan" panose="00000400000000000000" pitchFamily="2" charset="-78"/>
            </a:endParaRPr>
          </a:p>
        </p:txBody>
      </p:sp>
      <p:sp>
        <p:nvSpPr>
          <p:cNvPr id="51" name="TextBox 50"/>
          <p:cNvSpPr txBox="1"/>
          <p:nvPr/>
        </p:nvSpPr>
        <p:spPr>
          <a:xfrm>
            <a:off x="5545394" y="1048799"/>
            <a:ext cx="6198991"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استفاده از حلقه های تودرتو</a:t>
            </a:r>
            <a:endParaRPr lang="fa-IR" sz="2800" b="1" dirty="0" smtClean="0">
              <a:solidFill>
                <a:srgbClr val="FF0000"/>
              </a:solidFill>
              <a:cs typeface="2  Kamran" panose="00000400000000000000" pitchFamily="2" charset="-78"/>
            </a:endParaRPr>
          </a:p>
        </p:txBody>
      </p:sp>
      <p:pic>
        <p:nvPicPr>
          <p:cNvPr id="8"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6" b="15118"/>
          <a:stretch/>
        </p:blipFill>
        <p:spPr bwMode="auto">
          <a:xfrm flipH="1">
            <a:off x="313898" y="223392"/>
            <a:ext cx="1473045" cy="111779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srcRect l="21290" t="40425" r="52823" b="20416"/>
          <a:stretch/>
        </p:blipFill>
        <p:spPr>
          <a:xfrm>
            <a:off x="151666" y="1743359"/>
            <a:ext cx="4776090" cy="4061907"/>
          </a:xfrm>
          <a:prstGeom prst="rect">
            <a:avLst/>
          </a:prstGeom>
        </p:spPr>
      </p:pic>
      <p:pic>
        <p:nvPicPr>
          <p:cNvPr id="6" name="Picture 5"/>
          <p:cNvPicPr>
            <a:picLocks noChangeAspect="1"/>
          </p:cNvPicPr>
          <p:nvPr/>
        </p:nvPicPr>
        <p:blipFill rotWithShape="1">
          <a:blip r:embed="rId5"/>
          <a:srcRect l="33266" t="12024" r="23669" b="21922"/>
          <a:stretch/>
        </p:blipFill>
        <p:spPr>
          <a:xfrm>
            <a:off x="6769510" y="1743359"/>
            <a:ext cx="5250426" cy="4527755"/>
          </a:xfrm>
          <a:prstGeom prst="rect">
            <a:avLst/>
          </a:prstGeom>
        </p:spPr>
      </p:pic>
      <p:cxnSp>
        <p:nvCxnSpPr>
          <p:cNvPr id="14" name="Straight Arrow Connector 13"/>
          <p:cNvCxnSpPr/>
          <p:nvPr/>
        </p:nvCxnSpPr>
        <p:spPr>
          <a:xfrm>
            <a:off x="4973508" y="3898977"/>
            <a:ext cx="1796002" cy="0"/>
          </a:xfrm>
          <a:prstGeom prst="straightConnector1">
            <a:avLst/>
          </a:prstGeom>
          <a:ln>
            <a:prstDash val="dash"/>
            <a:tailEnd type="stealth" w="lg" len="lg"/>
          </a:ln>
          <a:effectLst>
            <a:glow rad="2286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19382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155841" y="165316"/>
            <a:ext cx="2595582" cy="584775"/>
          </a:xfrm>
          <a:prstGeom prst="rect">
            <a:avLst/>
          </a:prstGeom>
          <a:noFill/>
        </p:spPr>
        <p:txBody>
          <a:bodyPr wrap="none" rtlCol="0">
            <a:spAutoFit/>
          </a:bodyPr>
          <a:lstStyle/>
          <a:p>
            <a:pPr algn="r" rtl="1"/>
            <a:r>
              <a:rPr lang="fa-IR" sz="3200" dirty="0" smtClean="0">
                <a:cs typeface="2  Yekan" panose="00000400000000000000" pitchFamily="2" charset="-78"/>
              </a:rPr>
              <a:t>مثال: لاک پشت</a:t>
            </a:r>
            <a:endParaRPr lang="en-US" sz="3200" dirty="0">
              <a:cs typeface="2  Yekan" panose="00000400000000000000" pitchFamily="2" charset="-78"/>
            </a:endParaRPr>
          </a:p>
        </p:txBody>
      </p:sp>
      <p:sp>
        <p:nvSpPr>
          <p:cNvPr id="51" name="TextBox 50"/>
          <p:cNvSpPr txBox="1"/>
          <p:nvPr/>
        </p:nvSpPr>
        <p:spPr>
          <a:xfrm>
            <a:off x="5545394" y="1048799"/>
            <a:ext cx="6198991"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مثال: مارپیچ (</a:t>
            </a:r>
            <a:r>
              <a:rPr lang="en-US" sz="2400" b="1" dirty="0" smtClean="0">
                <a:solidFill>
                  <a:srgbClr val="FF0000"/>
                </a:solidFill>
                <a:latin typeface="Consolas" panose="020B0609020204030204" pitchFamily="49" charset="0"/>
                <a:cs typeface="Consolas" panose="020B0609020204030204" pitchFamily="49" charset="0"/>
              </a:rPr>
              <a:t>spiral</a:t>
            </a:r>
            <a:r>
              <a:rPr lang="fa-IR" sz="3200" b="1" dirty="0" smtClean="0">
                <a:solidFill>
                  <a:srgbClr val="FF0000"/>
                </a:solidFill>
                <a:cs typeface="2  Kamran" panose="00000400000000000000" pitchFamily="2" charset="-78"/>
              </a:rPr>
              <a:t>)</a:t>
            </a:r>
            <a:endParaRPr lang="fa-IR" sz="2800" b="1" dirty="0" smtClean="0">
              <a:solidFill>
                <a:srgbClr val="FF0000"/>
              </a:solidFill>
              <a:cs typeface="2  Kamran" panose="00000400000000000000" pitchFamily="2" charset="-78"/>
            </a:endParaRPr>
          </a:p>
        </p:txBody>
      </p:sp>
      <p:pic>
        <p:nvPicPr>
          <p:cNvPr id="8"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6" b="15118"/>
          <a:stretch/>
        </p:blipFill>
        <p:spPr bwMode="auto">
          <a:xfrm flipH="1">
            <a:off x="313898" y="223392"/>
            <a:ext cx="1473045" cy="1117794"/>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a:stCxn id="2" idx="3"/>
          </p:cNvCxnSpPr>
          <p:nvPr/>
        </p:nvCxnSpPr>
        <p:spPr>
          <a:xfrm>
            <a:off x="5393560" y="3870840"/>
            <a:ext cx="1375950" cy="28137"/>
          </a:xfrm>
          <a:prstGeom prst="straightConnector1">
            <a:avLst/>
          </a:prstGeom>
          <a:ln>
            <a:prstDash val="dash"/>
            <a:tailEnd type="stealth" w="lg" len="lg"/>
          </a:ln>
          <a:effectLst>
            <a:glow rad="228600">
              <a:schemeClr val="accent4">
                <a:satMod val="175000"/>
                <a:alpha val="40000"/>
              </a:schemeClr>
            </a:glow>
          </a:effectLst>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rotWithShape="1">
          <a:blip r:embed="rId4"/>
          <a:srcRect l="21169" t="40210" r="51976" b="20416"/>
          <a:stretch/>
        </p:blipFill>
        <p:spPr>
          <a:xfrm>
            <a:off x="149871" y="1709589"/>
            <a:ext cx="5243689" cy="4322501"/>
          </a:xfrm>
          <a:prstGeom prst="rect">
            <a:avLst/>
          </a:prstGeom>
        </p:spPr>
      </p:pic>
      <p:pic>
        <p:nvPicPr>
          <p:cNvPr id="9" name="Picture 8"/>
          <p:cNvPicPr>
            <a:picLocks noChangeAspect="1"/>
          </p:cNvPicPr>
          <p:nvPr/>
        </p:nvPicPr>
        <p:blipFill rotWithShape="1">
          <a:blip r:embed="rId5"/>
          <a:srcRect l="43670" t="12455" r="23790" b="35046"/>
          <a:stretch/>
        </p:blipFill>
        <p:spPr>
          <a:xfrm>
            <a:off x="6877215" y="1832119"/>
            <a:ext cx="4557252" cy="4133716"/>
          </a:xfrm>
          <a:prstGeom prst="rect">
            <a:avLst/>
          </a:prstGeom>
        </p:spPr>
      </p:pic>
    </p:spTree>
    <p:extLst>
      <p:ext uri="{BB962C8B-B14F-4D97-AF65-F5344CB8AC3E}">
        <p14:creationId xmlns:p14="http://schemas.microsoft.com/office/powerpoint/2010/main" val="89228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9155841" y="165316"/>
            <a:ext cx="2595582" cy="584775"/>
          </a:xfrm>
          <a:prstGeom prst="rect">
            <a:avLst/>
          </a:prstGeom>
          <a:noFill/>
        </p:spPr>
        <p:txBody>
          <a:bodyPr wrap="none" rtlCol="0">
            <a:spAutoFit/>
          </a:bodyPr>
          <a:lstStyle/>
          <a:p>
            <a:pPr algn="r" rtl="1"/>
            <a:r>
              <a:rPr lang="fa-IR" sz="3200" dirty="0" smtClean="0">
                <a:cs typeface="2  Yekan" panose="00000400000000000000" pitchFamily="2" charset="-78"/>
              </a:rPr>
              <a:t>مثال: لاک پشت</a:t>
            </a:r>
            <a:endParaRPr lang="en-US" sz="3200" dirty="0">
              <a:cs typeface="2  Yekan" panose="00000400000000000000" pitchFamily="2" charset="-78"/>
            </a:endParaRPr>
          </a:p>
        </p:txBody>
      </p:sp>
      <p:sp>
        <p:nvSpPr>
          <p:cNvPr id="51" name="TextBox 50"/>
          <p:cNvSpPr txBox="1"/>
          <p:nvPr/>
        </p:nvSpPr>
        <p:spPr>
          <a:xfrm>
            <a:off x="5678130" y="998717"/>
            <a:ext cx="6198991" cy="584775"/>
          </a:xfrm>
          <a:prstGeom prst="rect">
            <a:avLst/>
          </a:prstGeom>
          <a:noFill/>
        </p:spPr>
        <p:txBody>
          <a:bodyPr wrap="square" rtlCol="0">
            <a:spAutoFit/>
          </a:bodyPr>
          <a:lstStyle/>
          <a:p>
            <a:pPr algn="r" rtl="1"/>
            <a:r>
              <a:rPr lang="fa-IR" sz="3200" b="1" dirty="0" smtClean="0">
                <a:solidFill>
                  <a:srgbClr val="FF0000"/>
                </a:solidFill>
                <a:cs typeface="2  Kamran" panose="00000400000000000000" pitchFamily="2" charset="-78"/>
              </a:rPr>
              <a:t>مثالهای بیشتر </a:t>
            </a:r>
            <a:r>
              <a:rPr lang="fa-IR" sz="3200" b="1" dirty="0" smtClean="0">
                <a:solidFill>
                  <a:srgbClr val="FF0000"/>
                </a:solidFill>
                <a:cs typeface="2  Kamran" panose="00000400000000000000" pitchFamily="2" charset="-78"/>
                <a:sym typeface="Wingdings" panose="05000000000000000000" pitchFamily="2" charset="2"/>
              </a:rPr>
              <a:t></a:t>
            </a:r>
            <a:endParaRPr lang="fa-IR" sz="2800" b="1" dirty="0" smtClean="0">
              <a:solidFill>
                <a:srgbClr val="FF0000"/>
              </a:solidFill>
              <a:cs typeface="2  Kamran" panose="00000400000000000000" pitchFamily="2" charset="-78"/>
            </a:endParaRPr>
          </a:p>
        </p:txBody>
      </p:sp>
      <p:pic>
        <p:nvPicPr>
          <p:cNvPr id="8"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6" b="15118"/>
          <a:stretch/>
        </p:blipFill>
        <p:spPr bwMode="auto">
          <a:xfrm flipH="1">
            <a:off x="313898" y="223392"/>
            <a:ext cx="1473045" cy="111779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22137" t="33971" r="51129" b="36553"/>
          <a:stretch/>
        </p:blipFill>
        <p:spPr>
          <a:xfrm>
            <a:off x="238682" y="1863711"/>
            <a:ext cx="5653568" cy="3504701"/>
          </a:xfrm>
          <a:prstGeom prst="rect">
            <a:avLst/>
          </a:prstGeom>
        </p:spPr>
      </p:pic>
      <p:pic>
        <p:nvPicPr>
          <p:cNvPr id="5" name="Picture 4"/>
          <p:cNvPicPr>
            <a:picLocks noChangeAspect="1"/>
          </p:cNvPicPr>
          <p:nvPr/>
        </p:nvPicPr>
        <p:blipFill rotWithShape="1">
          <a:blip r:embed="rId5"/>
          <a:srcRect l="25283" t="9658" r="23669" b="10088"/>
          <a:stretch/>
        </p:blipFill>
        <p:spPr>
          <a:xfrm>
            <a:off x="6274470" y="1764392"/>
            <a:ext cx="5762742" cy="5093608"/>
          </a:xfrm>
          <a:prstGeom prst="rect">
            <a:avLst/>
          </a:prstGeom>
        </p:spPr>
      </p:pic>
    </p:spTree>
    <p:extLst>
      <p:ext uri="{BB962C8B-B14F-4D97-AF65-F5344CB8AC3E}">
        <p14:creationId xmlns:p14="http://schemas.microsoft.com/office/powerpoint/2010/main" val="166442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89393" y="464024"/>
            <a:ext cx="1795684" cy="584775"/>
          </a:xfrm>
          <a:prstGeom prst="rect">
            <a:avLst/>
          </a:prstGeom>
          <a:noFill/>
        </p:spPr>
        <p:txBody>
          <a:bodyPr wrap="none" rtlCol="0">
            <a:spAutoFit/>
          </a:bodyPr>
          <a:lstStyle/>
          <a:p>
            <a:pPr algn="r" rtl="1"/>
            <a:r>
              <a:rPr lang="fa-IR" sz="3200" dirty="0" smtClean="0">
                <a:cs typeface="2  Yekan" panose="00000400000000000000" pitchFamily="2" charset="-78"/>
              </a:rPr>
              <a:t>یادآوری ...</a:t>
            </a:r>
            <a:endParaRPr lang="en-US" sz="3200" dirty="0">
              <a:cs typeface="2  Yekan" panose="00000400000000000000" pitchFamily="2" charset="-78"/>
            </a:endParaRPr>
          </a:p>
        </p:txBody>
      </p:sp>
      <p:sp>
        <p:nvSpPr>
          <p:cNvPr id="12" name="TextBox 11"/>
          <p:cNvSpPr txBox="1"/>
          <p:nvPr/>
        </p:nvSpPr>
        <p:spPr>
          <a:xfrm>
            <a:off x="1194479" y="1500957"/>
            <a:ext cx="10413427" cy="1200329"/>
          </a:xfrm>
          <a:prstGeom prst="rect">
            <a:avLst/>
          </a:prstGeom>
          <a:noFill/>
        </p:spPr>
        <p:txBody>
          <a:bodyPr wrap="none" rtlCol="0">
            <a:spAutoFit/>
          </a:bodyPr>
          <a:lstStyle/>
          <a:p>
            <a:pPr algn="r" rtl="1"/>
            <a:r>
              <a:rPr lang="fa-IR" sz="3600" b="1" dirty="0" smtClean="0">
                <a:cs typeface="2  Kamran" panose="00000400000000000000" pitchFamily="2" charset="-78"/>
              </a:rPr>
              <a:t>یک نوع داده عبارت است از </a:t>
            </a:r>
            <a:r>
              <a:rPr lang="fa-IR" sz="3600" b="1" dirty="0" smtClean="0">
                <a:solidFill>
                  <a:schemeClr val="accent1"/>
                </a:solidFill>
                <a:cs typeface="2  Kamran" panose="00000400000000000000" pitchFamily="2" charset="-78"/>
              </a:rPr>
              <a:t>مجموعه ای از مقادیر </a:t>
            </a:r>
            <a:r>
              <a:rPr lang="fa-IR" sz="3600" b="1" dirty="0" smtClean="0">
                <a:cs typeface="2  Kamran" panose="00000400000000000000" pitchFamily="2" charset="-78"/>
              </a:rPr>
              <a:t>به همراه </a:t>
            </a:r>
            <a:r>
              <a:rPr lang="fa-IR" sz="3600" b="1" dirty="0" smtClean="0">
                <a:solidFill>
                  <a:schemeClr val="accent1"/>
                </a:solidFill>
                <a:cs typeface="2  Kamran" panose="00000400000000000000" pitchFamily="2" charset="-78"/>
              </a:rPr>
              <a:t>مجموعه ای از عملگرها </a:t>
            </a:r>
          </a:p>
          <a:p>
            <a:pPr algn="r" rtl="1"/>
            <a:r>
              <a:rPr lang="fa-IR" sz="3600" b="1" dirty="0" smtClean="0">
                <a:cs typeface="2  Kamran" panose="00000400000000000000" pitchFamily="2" charset="-78"/>
              </a:rPr>
              <a:t>بر روی آن مقادیر</a:t>
            </a:r>
            <a:endParaRPr lang="fa-IR" sz="3200" b="1" dirty="0" smtClean="0">
              <a:solidFill>
                <a:srgbClr val="00B0F0"/>
              </a:solidFill>
              <a:cs typeface="2  Kamran" panose="00000400000000000000" pitchFamily="2" charset="-78"/>
            </a:endParaRPr>
          </a:p>
        </p:txBody>
      </p:sp>
      <p:sp>
        <p:nvSpPr>
          <p:cNvPr id="14" name="TextBox 13"/>
          <p:cNvSpPr txBox="1"/>
          <p:nvPr/>
        </p:nvSpPr>
        <p:spPr>
          <a:xfrm>
            <a:off x="2203329" y="2757566"/>
            <a:ext cx="2890278" cy="461665"/>
          </a:xfrm>
          <a:prstGeom prst="rect">
            <a:avLst/>
          </a:prstGeom>
          <a:noFill/>
        </p:spPr>
        <p:txBody>
          <a:bodyPr wrap="none" rtlCol="0">
            <a:spAutoFit/>
          </a:bodyPr>
          <a:lstStyle/>
          <a:p>
            <a:r>
              <a:rPr lang="en-US" sz="2400" dirty="0" smtClean="0">
                <a:latin typeface="+mj-lt"/>
              </a:rPr>
              <a:t>Integer = </a:t>
            </a:r>
            <a:r>
              <a:rPr lang="en-US" sz="2400" dirty="0">
                <a:solidFill>
                  <a:srgbClr val="FF0000"/>
                </a:solidFill>
                <a:latin typeface="+mj-lt"/>
              </a:rPr>
              <a:t>Z</a:t>
            </a:r>
            <a:r>
              <a:rPr lang="en-US" sz="2400" dirty="0" smtClean="0">
                <a:solidFill>
                  <a:srgbClr val="FF0000"/>
                </a:solidFill>
                <a:latin typeface="+mj-lt"/>
              </a:rPr>
              <a:t> </a:t>
            </a:r>
            <a:r>
              <a:rPr lang="en-US" sz="2400" dirty="0" smtClean="0">
                <a:latin typeface="+mj-lt"/>
              </a:rPr>
              <a:t>+ </a:t>
            </a:r>
            <a:r>
              <a:rPr lang="en-US" sz="2400" dirty="0" smtClean="0">
                <a:solidFill>
                  <a:srgbClr val="FF0000"/>
                </a:solidFill>
                <a:latin typeface="+mj-lt"/>
              </a:rPr>
              <a:t>{+,*,</a:t>
            </a:r>
            <a:r>
              <a:rPr lang="fa-IR" sz="2400" dirty="0" smtClean="0">
                <a:solidFill>
                  <a:srgbClr val="FF0000"/>
                </a:solidFill>
                <a:latin typeface="+mj-lt"/>
              </a:rPr>
              <a:t>/</a:t>
            </a:r>
            <a:r>
              <a:rPr lang="en-US" sz="2400" dirty="0" smtClean="0">
                <a:solidFill>
                  <a:srgbClr val="FF0000"/>
                </a:solidFill>
                <a:latin typeface="+mj-lt"/>
              </a:rPr>
              <a:t>, …}</a:t>
            </a:r>
            <a:endParaRPr lang="en-US" sz="2400" dirty="0">
              <a:solidFill>
                <a:srgbClr val="FF0000"/>
              </a:solidFill>
              <a:latin typeface="+mj-lt"/>
            </a:endParaRPr>
          </a:p>
        </p:txBody>
      </p:sp>
      <p:sp>
        <p:nvSpPr>
          <p:cNvPr id="16" name="TextBox 15"/>
          <p:cNvSpPr txBox="1"/>
          <p:nvPr/>
        </p:nvSpPr>
        <p:spPr>
          <a:xfrm>
            <a:off x="8910332" y="4603057"/>
            <a:ext cx="2574744" cy="646331"/>
          </a:xfrm>
          <a:prstGeom prst="rect">
            <a:avLst/>
          </a:prstGeom>
          <a:noFill/>
        </p:spPr>
        <p:txBody>
          <a:bodyPr wrap="none" rtlCol="0">
            <a:spAutoFit/>
          </a:bodyPr>
          <a:lstStyle/>
          <a:p>
            <a:pPr algn="r" rtl="1"/>
            <a:r>
              <a:rPr lang="fa-IR" sz="3600" b="1" dirty="0" smtClean="0">
                <a:cs typeface="2  Kamran" panose="00000400000000000000" pitchFamily="2" charset="-78"/>
              </a:rPr>
              <a:t>انواع داده در پایتون</a:t>
            </a:r>
            <a:endParaRPr lang="fa-IR" sz="3200" b="1" dirty="0" smtClean="0">
              <a:solidFill>
                <a:srgbClr val="00B0F0"/>
              </a:solidFill>
              <a:cs typeface="2  Kamran" panose="00000400000000000000" pitchFamily="2" charset="-78"/>
            </a:endParaRPr>
          </a:p>
        </p:txBody>
      </p:sp>
      <p:cxnSp>
        <p:nvCxnSpPr>
          <p:cNvPr id="5" name="Straight Connector 4"/>
          <p:cNvCxnSpPr/>
          <p:nvPr/>
        </p:nvCxnSpPr>
        <p:spPr>
          <a:xfrm flipH="1">
            <a:off x="8502555" y="4180566"/>
            <a:ext cx="13648" cy="1742562"/>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1776483" y="4279891"/>
            <a:ext cx="6726072" cy="646331"/>
          </a:xfrm>
          <a:prstGeom prst="rect">
            <a:avLst/>
          </a:prstGeom>
          <a:noFill/>
        </p:spPr>
        <p:txBody>
          <a:bodyPr wrap="none" rtlCol="0">
            <a:spAutoFit/>
          </a:bodyPr>
          <a:lstStyle/>
          <a:p>
            <a:pPr marL="571500" indent="-571500" algn="r" rtl="1">
              <a:buFont typeface="Arial" panose="020B0604020202020204" pitchFamily="34" charset="0"/>
              <a:buChar char="•"/>
            </a:pPr>
            <a:r>
              <a:rPr lang="fa-IR" sz="3600" b="1" dirty="0" smtClean="0">
                <a:cs typeface="2  Kamran" panose="00000400000000000000" pitchFamily="2" charset="-78"/>
              </a:rPr>
              <a:t>انواع داده درون ساخت (</a:t>
            </a:r>
            <a:r>
              <a:rPr lang="en-US" sz="3200" dirty="0" smtClean="0">
                <a:latin typeface="+mj-lt"/>
                <a:cs typeface="2  Kamran" panose="00000400000000000000" pitchFamily="2" charset="-78"/>
              </a:rPr>
              <a:t>Built-in data type</a:t>
            </a:r>
            <a:r>
              <a:rPr lang="fa-IR" sz="3600" b="1" dirty="0" smtClean="0">
                <a:cs typeface="2  Kamran" panose="00000400000000000000" pitchFamily="2" charset="-78"/>
              </a:rPr>
              <a:t>)</a:t>
            </a:r>
            <a:endParaRPr lang="fa-IR" sz="3200" b="1" dirty="0" smtClean="0">
              <a:solidFill>
                <a:srgbClr val="00B0F0"/>
              </a:solidFill>
              <a:cs typeface="2  Kamran" panose="00000400000000000000" pitchFamily="2" charset="-78"/>
            </a:endParaRPr>
          </a:p>
        </p:txBody>
      </p:sp>
      <p:sp>
        <p:nvSpPr>
          <p:cNvPr id="22" name="TextBox 21"/>
          <p:cNvSpPr txBox="1"/>
          <p:nvPr/>
        </p:nvSpPr>
        <p:spPr>
          <a:xfrm>
            <a:off x="5777129" y="5376122"/>
            <a:ext cx="2725426" cy="646331"/>
          </a:xfrm>
          <a:prstGeom prst="rect">
            <a:avLst/>
          </a:prstGeom>
          <a:noFill/>
        </p:spPr>
        <p:txBody>
          <a:bodyPr wrap="none" rtlCol="0">
            <a:spAutoFit/>
          </a:bodyPr>
          <a:lstStyle/>
          <a:p>
            <a:pPr marL="571500" indent="-571500" algn="r" rtl="1">
              <a:buFont typeface="Arial" panose="020B0604020202020204" pitchFamily="34" charset="0"/>
              <a:buChar char="•"/>
            </a:pPr>
            <a:r>
              <a:rPr lang="fa-IR" sz="3600" b="1" dirty="0" smtClean="0">
                <a:cs typeface="2  Kamran" panose="00000400000000000000" pitchFamily="2" charset="-78"/>
              </a:rPr>
              <a:t>انواع داده کلاسی</a:t>
            </a:r>
            <a:endParaRPr lang="fa-IR" sz="3200" b="1" dirty="0" smtClean="0">
              <a:solidFill>
                <a:srgbClr val="00B0F0"/>
              </a:solidFill>
              <a:cs typeface="2  Kamran" panose="00000400000000000000" pitchFamily="2" charset="-78"/>
            </a:endParaRPr>
          </a:p>
        </p:txBody>
      </p:sp>
      <p:sp>
        <p:nvSpPr>
          <p:cNvPr id="23" name="TextBox 22"/>
          <p:cNvSpPr txBox="1"/>
          <p:nvPr/>
        </p:nvSpPr>
        <p:spPr>
          <a:xfrm>
            <a:off x="691738" y="4821014"/>
            <a:ext cx="6822444" cy="461665"/>
          </a:xfrm>
          <a:prstGeom prst="rect">
            <a:avLst/>
          </a:prstGeom>
          <a:noFill/>
        </p:spPr>
        <p:txBody>
          <a:bodyPr wrap="none" rtlCol="0">
            <a:spAutoFit/>
          </a:bodyPr>
          <a:lstStyle/>
          <a:p>
            <a:pPr algn="r" rtl="1"/>
            <a:r>
              <a:rPr lang="en-US" sz="2400" b="1" dirty="0" smtClean="0">
                <a:solidFill>
                  <a:srgbClr val="00B0F0"/>
                </a:solidFill>
                <a:latin typeface="+mj-lt"/>
                <a:cs typeface="2  Kamran" panose="00000400000000000000" pitchFamily="2" charset="-78"/>
              </a:rPr>
              <a:t>Numbers, Strings, Lists, Dictionaries, Tuples, Files, Sets,</a:t>
            </a:r>
            <a:endParaRPr lang="fa-IR" sz="2000" b="1" dirty="0" smtClean="0">
              <a:solidFill>
                <a:srgbClr val="00B0F0"/>
              </a:solidFill>
              <a:latin typeface="+mj-lt"/>
              <a:cs typeface="2  Kamran" panose="00000400000000000000" pitchFamily="2" charset="-78"/>
            </a:endParaRPr>
          </a:p>
        </p:txBody>
      </p:sp>
      <p:sp>
        <p:nvSpPr>
          <p:cNvPr id="24" name="TextBox 23"/>
          <p:cNvSpPr txBox="1"/>
          <p:nvPr/>
        </p:nvSpPr>
        <p:spPr>
          <a:xfrm>
            <a:off x="2203329" y="5950423"/>
            <a:ext cx="3573800" cy="461665"/>
          </a:xfrm>
          <a:prstGeom prst="rect">
            <a:avLst/>
          </a:prstGeom>
          <a:noFill/>
        </p:spPr>
        <p:txBody>
          <a:bodyPr wrap="none" rtlCol="0">
            <a:spAutoFit/>
          </a:bodyPr>
          <a:lstStyle/>
          <a:p>
            <a:pPr algn="r" rtl="1"/>
            <a:r>
              <a:rPr lang="en-US" sz="2400" b="1" dirty="0" smtClean="0">
                <a:solidFill>
                  <a:srgbClr val="00B0F0"/>
                </a:solidFill>
                <a:latin typeface="+mj-lt"/>
                <a:cs typeface="2  Kamran" panose="00000400000000000000" pitchFamily="2" charset="-78"/>
              </a:rPr>
              <a:t>Student, Teacher, Car, TV, ….</a:t>
            </a:r>
            <a:endParaRPr lang="fa-IR" sz="2000" b="1" dirty="0" smtClean="0">
              <a:solidFill>
                <a:srgbClr val="00B0F0"/>
              </a:solidFill>
              <a:latin typeface="+mj-lt"/>
              <a:cs typeface="2  Kamran" panose="00000400000000000000" pitchFamily="2" charset="-78"/>
            </a:endParaRPr>
          </a:p>
        </p:txBody>
      </p:sp>
    </p:spTree>
    <p:extLst>
      <p:ext uri="{BB962C8B-B14F-4D97-AF65-F5344CB8AC3E}">
        <p14:creationId xmlns:p14="http://schemas.microsoft.com/office/powerpoint/2010/main" val="14478598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 name="TextBox 50"/>
          <p:cNvSpPr txBox="1"/>
          <p:nvPr/>
        </p:nvSpPr>
        <p:spPr>
          <a:xfrm>
            <a:off x="3318386" y="459123"/>
            <a:ext cx="8588231" cy="646331"/>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تمرین: برنامه قبل را به گونه ای تغییر دهید که شکل زیر حاصل شود </a:t>
            </a:r>
            <a:endParaRPr lang="fa-IR" sz="3200" b="1" dirty="0" smtClean="0">
              <a:solidFill>
                <a:srgbClr val="FF0000"/>
              </a:solidFill>
              <a:cs typeface="2  Kamran" panose="00000400000000000000" pitchFamily="2" charset="-78"/>
            </a:endParaRPr>
          </a:p>
        </p:txBody>
      </p:sp>
      <p:pic>
        <p:nvPicPr>
          <p:cNvPr id="8" name="Picture 4" descr="Related imag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516" b="15118"/>
          <a:stretch/>
        </p:blipFill>
        <p:spPr bwMode="auto">
          <a:xfrm flipH="1">
            <a:off x="313898" y="223392"/>
            <a:ext cx="1473045" cy="111779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a:srcRect l="24678" t="12239" r="23668" b="7506"/>
          <a:stretch/>
        </p:blipFill>
        <p:spPr>
          <a:xfrm>
            <a:off x="3318386" y="1755058"/>
            <a:ext cx="5511715" cy="4814684"/>
          </a:xfrm>
          <a:prstGeom prst="rect">
            <a:avLst/>
          </a:prstGeom>
        </p:spPr>
      </p:pic>
    </p:spTree>
    <p:extLst>
      <p:ext uri="{BB962C8B-B14F-4D97-AF65-F5344CB8AC3E}">
        <p14:creationId xmlns:p14="http://schemas.microsoft.com/office/powerpoint/2010/main" val="98002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1" name="TextBox 50"/>
              <p:cNvSpPr txBox="1"/>
              <p:nvPr/>
            </p:nvSpPr>
            <p:spPr>
              <a:xfrm>
                <a:off x="2388359" y="1341186"/>
                <a:ext cx="9545554" cy="1138773"/>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تمرین: برنامه ای بنویسید که یک عدد صحیح </a:t>
                </a:r>
                <a14:m>
                  <m:oMath xmlns:m="http://schemas.openxmlformats.org/officeDocument/2006/math">
                    <m:r>
                      <a:rPr lang="en-US" sz="2800" b="1" i="1" smtClean="0">
                        <a:solidFill>
                          <a:srgbClr val="FF0000"/>
                        </a:solidFill>
                        <a:latin typeface="Cambria Math" panose="02040503050406030204" pitchFamily="18" charset="0"/>
                        <a:cs typeface="2  Kamran" panose="00000400000000000000" pitchFamily="2" charset="-78"/>
                      </a:rPr>
                      <m:t>𝒏</m:t>
                    </m:r>
                    <m:r>
                      <a:rPr lang="en-US" sz="2800" b="1" i="1" smtClean="0">
                        <a:solidFill>
                          <a:srgbClr val="FF0000"/>
                        </a:solidFill>
                        <a:latin typeface="Cambria Math" panose="02040503050406030204" pitchFamily="18" charset="0"/>
                        <a:cs typeface="2  Kamran" panose="00000400000000000000" pitchFamily="2" charset="-78"/>
                      </a:rPr>
                      <m:t>≥</m:t>
                    </m:r>
                    <m:r>
                      <a:rPr lang="en-US" sz="2800" b="1" i="1" smtClean="0">
                        <a:solidFill>
                          <a:srgbClr val="FF0000"/>
                        </a:solidFill>
                        <a:latin typeface="Cambria Math" panose="02040503050406030204" pitchFamily="18" charset="0"/>
                        <a:cs typeface="2  Kamran" panose="00000400000000000000" pitchFamily="2" charset="-78"/>
                      </a:rPr>
                      <m:t>𝟑</m:t>
                    </m:r>
                  </m:oMath>
                </a14:m>
                <a:r>
                  <a:rPr lang="fa-IR" sz="2400" b="1" dirty="0" smtClean="0">
                    <a:solidFill>
                      <a:srgbClr val="FF0000"/>
                    </a:solidFill>
                    <a:cs typeface="2  Kamran" panose="00000400000000000000" pitchFamily="2" charset="-78"/>
                  </a:rPr>
                  <a:t> </a:t>
                </a:r>
                <a:r>
                  <a:rPr lang="fa-IR" sz="3200" b="1" dirty="0" smtClean="0">
                    <a:solidFill>
                      <a:srgbClr val="FF0000"/>
                    </a:solidFill>
                    <a:cs typeface="2  Kamran" panose="00000400000000000000" pitchFamily="2" charset="-78"/>
                  </a:rPr>
                  <a:t>را از ورودی دریافت کرده و یک </a:t>
                </a:r>
                <a14:m>
                  <m:oMath xmlns:m="http://schemas.openxmlformats.org/officeDocument/2006/math">
                    <m:r>
                      <a:rPr lang="en-US" sz="2800" b="1" i="1" smtClean="0">
                        <a:solidFill>
                          <a:srgbClr val="FF0000"/>
                        </a:solidFill>
                        <a:latin typeface="Cambria Math" panose="02040503050406030204" pitchFamily="18" charset="0"/>
                        <a:cs typeface="2  Kamran" panose="00000400000000000000" pitchFamily="2" charset="-78"/>
                      </a:rPr>
                      <m:t>𝒏</m:t>
                    </m:r>
                  </m:oMath>
                </a14:m>
                <a:r>
                  <a:rPr lang="fa-IR" sz="3200" b="1" dirty="0" smtClean="0">
                    <a:solidFill>
                      <a:srgbClr val="FF0000"/>
                    </a:solidFill>
                    <a:cs typeface="2  Kamran" panose="00000400000000000000" pitchFamily="2" charset="-78"/>
                  </a:rPr>
                  <a:t> ضلعی منظم را رسم کند. </a:t>
                </a:r>
              </a:p>
            </p:txBody>
          </p:sp>
        </mc:Choice>
        <mc:Fallback xmlns="">
          <p:sp>
            <p:nvSpPr>
              <p:cNvPr id="51" name="TextBox 50"/>
              <p:cNvSpPr txBox="1">
                <a:spLocks noRot="1" noChangeAspect="1" noMove="1" noResize="1" noEditPoints="1" noAdjustHandles="1" noChangeArrowheads="1" noChangeShapeType="1" noTextEdit="1"/>
              </p:cNvSpPr>
              <p:nvPr/>
            </p:nvSpPr>
            <p:spPr>
              <a:xfrm>
                <a:off x="2388359" y="1341186"/>
                <a:ext cx="9545554" cy="1138773"/>
              </a:xfrm>
              <a:prstGeom prst="rect">
                <a:avLst/>
              </a:prstGeom>
              <a:blipFill rotWithShape="0">
                <a:blip r:embed="rId3"/>
                <a:stretch>
                  <a:fillRect l="-1086" t="-8021" r="-1916" b="-17112"/>
                </a:stretch>
              </a:blipFill>
            </p:spPr>
            <p:txBody>
              <a:bodyPr/>
              <a:lstStyle/>
              <a:p>
                <a:r>
                  <a:rPr lang="en-US">
                    <a:noFill/>
                  </a:rPr>
                  <a:t> </a:t>
                </a:r>
              </a:p>
            </p:txBody>
          </p:sp>
        </mc:Fallback>
      </mc:AlternateContent>
      <p:pic>
        <p:nvPicPr>
          <p:cNvPr id="8" name="Picture 4" descr="Related imag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516" b="15118"/>
          <a:stretch/>
        </p:blipFill>
        <p:spPr bwMode="auto">
          <a:xfrm flipH="1">
            <a:off x="313898" y="223392"/>
            <a:ext cx="1473045" cy="111779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678675" y="2479959"/>
            <a:ext cx="10255238" cy="646331"/>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تمرین: برنامه ای بنویسید که هر یک از اشکال زیر را رسم کند: </a:t>
            </a:r>
            <a:endParaRPr lang="fa-IR" sz="3200" b="1" dirty="0" smtClean="0">
              <a:solidFill>
                <a:srgbClr val="FF0000"/>
              </a:solidFill>
              <a:cs typeface="2  Kamran" panose="00000400000000000000" pitchFamily="2" charset="-78"/>
            </a:endParaRPr>
          </a:p>
        </p:txBody>
      </p:sp>
      <p:pic>
        <p:nvPicPr>
          <p:cNvPr id="3" name="Picture 2"/>
          <p:cNvPicPr>
            <a:picLocks noChangeAspect="1"/>
          </p:cNvPicPr>
          <p:nvPr/>
        </p:nvPicPr>
        <p:blipFill rotWithShape="1">
          <a:blip r:embed="rId5"/>
          <a:srcRect l="66605" t="41389" r="20410" b="33723"/>
          <a:stretch/>
        </p:blipFill>
        <p:spPr>
          <a:xfrm>
            <a:off x="610348" y="3490238"/>
            <a:ext cx="2524836" cy="2720729"/>
          </a:xfrm>
          <a:prstGeom prst="rect">
            <a:avLst/>
          </a:prstGeom>
        </p:spPr>
      </p:pic>
      <p:pic>
        <p:nvPicPr>
          <p:cNvPr id="4" name="Picture 3"/>
          <p:cNvPicPr>
            <a:picLocks noChangeAspect="1"/>
          </p:cNvPicPr>
          <p:nvPr/>
        </p:nvPicPr>
        <p:blipFill rotWithShape="1">
          <a:blip r:embed="rId6"/>
          <a:srcRect l="64813" t="32230" r="14142" b="30737"/>
          <a:stretch/>
        </p:blipFill>
        <p:spPr>
          <a:xfrm>
            <a:off x="4166370" y="3262756"/>
            <a:ext cx="2821284" cy="2791271"/>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18840" y="3105817"/>
            <a:ext cx="3114675" cy="3105150"/>
          </a:xfrm>
          <a:prstGeom prst="rect">
            <a:avLst/>
          </a:prstGeom>
        </p:spPr>
      </p:pic>
    </p:spTree>
    <p:extLst>
      <p:ext uri="{BB962C8B-B14F-4D97-AF65-F5344CB8AC3E}">
        <p14:creationId xmlns:p14="http://schemas.microsoft.com/office/powerpoint/2010/main" val="137744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32740" y="464024"/>
            <a:ext cx="3852337" cy="584775"/>
          </a:xfrm>
          <a:prstGeom prst="rect">
            <a:avLst/>
          </a:prstGeom>
          <a:noFill/>
        </p:spPr>
        <p:txBody>
          <a:bodyPr wrap="none" rtlCol="0">
            <a:spAutoFit/>
          </a:bodyPr>
          <a:lstStyle/>
          <a:p>
            <a:pPr algn="r" rtl="1"/>
            <a:r>
              <a:rPr lang="fa-IR" sz="3200" dirty="0" smtClean="0">
                <a:cs typeface="2  Yekan" panose="00000400000000000000" pitchFamily="2" charset="-78"/>
              </a:rPr>
              <a:t>ساختار جهش در پایتون: </a:t>
            </a:r>
            <a:endParaRPr lang="en-US" sz="3200" dirty="0">
              <a:cs typeface="2  Yekan" panose="00000400000000000000" pitchFamily="2" charset="-78"/>
            </a:endParaRPr>
          </a:p>
        </p:txBody>
      </p:sp>
      <p:sp>
        <p:nvSpPr>
          <p:cNvPr id="12" name="TextBox 11"/>
          <p:cNvSpPr txBox="1"/>
          <p:nvPr/>
        </p:nvSpPr>
        <p:spPr>
          <a:xfrm>
            <a:off x="4585648" y="1452121"/>
            <a:ext cx="3524844" cy="646331"/>
          </a:xfrm>
          <a:prstGeom prst="rect">
            <a:avLst/>
          </a:prstGeom>
          <a:noFill/>
        </p:spPr>
        <p:txBody>
          <a:bodyPr wrap="square" rtlCol="0">
            <a:spAutoFit/>
          </a:bodyPr>
          <a:lstStyle/>
          <a:p>
            <a:pPr algn="r" rtl="1"/>
            <a:r>
              <a:rPr lang="fa-IR" sz="3600" b="1" dirty="0" smtClean="0">
                <a:cs typeface="2  Kamran" panose="00000400000000000000" pitchFamily="2" charset="-78"/>
              </a:rPr>
              <a:t>خروج فوری از ساختار تکرار</a:t>
            </a:r>
            <a:endParaRPr lang="fa-IR" sz="3200" b="1" dirty="0" smtClean="0">
              <a:solidFill>
                <a:srgbClr val="00B0F0"/>
              </a:solidFill>
              <a:cs typeface="2  Kamran" panose="00000400000000000000" pitchFamily="2" charset="-78"/>
            </a:endParaRPr>
          </a:p>
        </p:txBody>
      </p:sp>
      <p:sp>
        <p:nvSpPr>
          <p:cNvPr id="24" name="TextBox 23"/>
          <p:cNvSpPr txBox="1"/>
          <p:nvPr/>
        </p:nvSpPr>
        <p:spPr>
          <a:xfrm>
            <a:off x="9490186" y="1575231"/>
            <a:ext cx="1175322" cy="461665"/>
          </a:xfrm>
          <a:prstGeom prst="rect">
            <a:avLst/>
          </a:prstGeom>
          <a:noFill/>
        </p:spPr>
        <p:txBody>
          <a:bodyPr wrap="none" rtlCol="0">
            <a:spAutoFit/>
          </a:bodyPr>
          <a:lstStyle/>
          <a:p>
            <a:pPr algn="l"/>
            <a:r>
              <a:rPr lang="en-US" sz="2000" dirty="0" smtClean="0">
                <a:latin typeface="Consolas" panose="020B0609020204030204" pitchFamily="49" charset="0"/>
                <a:cs typeface="Consolas" panose="020B0609020204030204" pitchFamily="49" charset="0"/>
              </a:rPr>
              <a:t>:</a:t>
            </a:r>
            <a:r>
              <a:rPr lang="en-US" sz="2400" dirty="0" smtClean="0">
                <a:solidFill>
                  <a:srgbClr val="FF0000"/>
                </a:solidFill>
                <a:latin typeface="Consolas" panose="020B0609020204030204" pitchFamily="49" charset="0"/>
                <a:cs typeface="Consolas" panose="020B0609020204030204" pitchFamily="49" charset="0"/>
              </a:rPr>
              <a:t>break</a:t>
            </a:r>
            <a:endParaRPr lang="en-US" sz="2000" dirty="0" smtClean="0">
              <a:solidFill>
                <a:srgbClr val="FF0000"/>
              </a:solidFill>
              <a:latin typeface="Consolas" panose="020B0609020204030204" pitchFamily="49" charset="0"/>
              <a:cs typeface="Consolas" panose="020B0609020204030204" pitchFamily="49" charset="0"/>
            </a:endParaRPr>
          </a:p>
        </p:txBody>
      </p:sp>
      <p:sp>
        <p:nvSpPr>
          <p:cNvPr id="7" name="TextBox 6"/>
          <p:cNvSpPr txBox="1"/>
          <p:nvPr/>
        </p:nvSpPr>
        <p:spPr>
          <a:xfrm>
            <a:off x="2784143" y="2266172"/>
            <a:ext cx="5326349" cy="646331"/>
          </a:xfrm>
          <a:prstGeom prst="rect">
            <a:avLst/>
          </a:prstGeom>
          <a:noFill/>
        </p:spPr>
        <p:txBody>
          <a:bodyPr wrap="square" rtlCol="0">
            <a:spAutoFit/>
          </a:bodyPr>
          <a:lstStyle/>
          <a:p>
            <a:pPr algn="r" rtl="1"/>
            <a:r>
              <a:rPr lang="fa-IR" sz="3600" b="1" dirty="0" smtClean="0">
                <a:cs typeface="2  Kamran" panose="00000400000000000000" pitchFamily="2" charset="-78"/>
              </a:rPr>
              <a:t>جلوگیری از اجرای فعلی ساختار تکرار</a:t>
            </a:r>
            <a:endParaRPr lang="fa-IR" sz="3200" b="1" dirty="0" smtClean="0">
              <a:solidFill>
                <a:srgbClr val="00B0F0"/>
              </a:solidFill>
              <a:cs typeface="2  Kamran" panose="00000400000000000000" pitchFamily="2" charset="-78"/>
            </a:endParaRPr>
          </a:p>
        </p:txBody>
      </p:sp>
      <p:sp>
        <p:nvSpPr>
          <p:cNvPr id="8" name="TextBox 7"/>
          <p:cNvSpPr txBox="1"/>
          <p:nvPr/>
        </p:nvSpPr>
        <p:spPr>
          <a:xfrm>
            <a:off x="9208057" y="2389283"/>
            <a:ext cx="1685077" cy="461665"/>
          </a:xfrm>
          <a:prstGeom prst="rect">
            <a:avLst/>
          </a:prstGeom>
          <a:noFill/>
        </p:spPr>
        <p:txBody>
          <a:bodyPr wrap="none" rtlCol="0">
            <a:spAutoFit/>
          </a:bodyPr>
          <a:lstStyle/>
          <a:p>
            <a:pPr algn="l"/>
            <a:r>
              <a:rPr lang="en-US" sz="2000" dirty="0" smtClean="0">
                <a:latin typeface="Consolas" panose="020B0609020204030204" pitchFamily="49" charset="0"/>
                <a:cs typeface="Consolas" panose="020B0609020204030204" pitchFamily="49" charset="0"/>
              </a:rPr>
              <a:t>:</a:t>
            </a:r>
            <a:r>
              <a:rPr lang="en-US" sz="2400" dirty="0" smtClean="0">
                <a:solidFill>
                  <a:srgbClr val="FF0000"/>
                </a:solidFill>
                <a:latin typeface="Consolas" panose="020B0609020204030204" pitchFamily="49" charset="0"/>
                <a:cs typeface="Consolas" panose="020B0609020204030204" pitchFamily="49" charset="0"/>
              </a:rPr>
              <a:t>continue</a:t>
            </a:r>
            <a:endParaRPr lang="en-US" sz="2000" dirty="0" smtClean="0">
              <a:solidFill>
                <a:srgbClr val="FF0000"/>
              </a:solidFill>
              <a:latin typeface="Consolas" panose="020B0609020204030204" pitchFamily="49" charset="0"/>
              <a:cs typeface="Consolas" panose="020B0609020204030204" pitchFamily="49" charset="0"/>
            </a:endParaRPr>
          </a:p>
        </p:txBody>
      </p:sp>
      <p:cxnSp>
        <p:nvCxnSpPr>
          <p:cNvPr id="3" name="Straight Connector 2"/>
          <p:cNvCxnSpPr/>
          <p:nvPr/>
        </p:nvCxnSpPr>
        <p:spPr>
          <a:xfrm flipH="1" flipV="1">
            <a:off x="0" y="3080223"/>
            <a:ext cx="12192001" cy="17819"/>
          </a:xfrm>
          <a:prstGeom prst="line">
            <a:avLst/>
          </a:prstGeom>
          <a:ln>
            <a:solidFill>
              <a:srgbClr val="FFC000"/>
            </a:solidFill>
            <a:prstDash val="dash"/>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rotWithShape="1">
          <a:blip r:embed="rId3"/>
          <a:srcRect l="17351" t="46366" r="63731" b="24764"/>
          <a:stretch/>
        </p:blipFill>
        <p:spPr>
          <a:xfrm>
            <a:off x="1132766" y="3264890"/>
            <a:ext cx="3903259" cy="3348951"/>
          </a:xfrm>
          <a:prstGeom prst="rect">
            <a:avLst/>
          </a:prstGeom>
        </p:spPr>
      </p:pic>
      <p:pic>
        <p:nvPicPr>
          <p:cNvPr id="10" name="Picture 9"/>
          <p:cNvPicPr>
            <a:picLocks noChangeAspect="1"/>
          </p:cNvPicPr>
          <p:nvPr/>
        </p:nvPicPr>
        <p:blipFill rotWithShape="1">
          <a:blip r:embed="rId4"/>
          <a:srcRect l="17015" t="46566" r="63731" b="24366"/>
          <a:stretch/>
        </p:blipFill>
        <p:spPr>
          <a:xfrm>
            <a:off x="6898062" y="3264890"/>
            <a:ext cx="3995072" cy="3391166"/>
          </a:xfrm>
          <a:prstGeom prst="rect">
            <a:avLst/>
          </a:prstGeom>
        </p:spPr>
      </p:pic>
    </p:spTree>
    <p:extLst>
      <p:ext uri="{BB962C8B-B14F-4D97-AF65-F5344CB8AC3E}">
        <p14:creationId xmlns:p14="http://schemas.microsoft.com/office/powerpoint/2010/main" val="249018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32740" y="464024"/>
            <a:ext cx="3852337" cy="584775"/>
          </a:xfrm>
          <a:prstGeom prst="rect">
            <a:avLst/>
          </a:prstGeom>
          <a:noFill/>
        </p:spPr>
        <p:txBody>
          <a:bodyPr wrap="none" rtlCol="0">
            <a:spAutoFit/>
          </a:bodyPr>
          <a:lstStyle/>
          <a:p>
            <a:pPr algn="r" rtl="1"/>
            <a:r>
              <a:rPr lang="fa-IR" sz="3200" dirty="0" smtClean="0">
                <a:cs typeface="2  Yekan" panose="00000400000000000000" pitchFamily="2" charset="-78"/>
              </a:rPr>
              <a:t>ساختار جهش در پایتون: </a:t>
            </a:r>
            <a:endParaRPr lang="en-US" sz="3200" dirty="0">
              <a:cs typeface="2  Yekan" panose="00000400000000000000" pitchFamily="2" charset="-78"/>
            </a:endParaRPr>
          </a:p>
        </p:txBody>
      </p:sp>
      <mc:AlternateContent xmlns:mc="http://schemas.openxmlformats.org/markup-compatibility/2006" xmlns:a14="http://schemas.microsoft.com/office/drawing/2010/main">
        <mc:Choice Requires="a14">
          <p:sp>
            <p:nvSpPr>
              <p:cNvPr id="11" name="TextBox 10"/>
              <p:cNvSpPr txBox="1"/>
              <p:nvPr/>
            </p:nvSpPr>
            <p:spPr>
              <a:xfrm>
                <a:off x="1025236" y="1341186"/>
                <a:ext cx="10908677" cy="1138773"/>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مثال: برنامه ای بنویسید که یک عدد صحیح </a:t>
                </a:r>
                <a14:m>
                  <m:oMath xmlns:m="http://schemas.openxmlformats.org/officeDocument/2006/math">
                    <m:r>
                      <a:rPr lang="en-US" sz="2800" b="1" i="1" smtClean="0">
                        <a:solidFill>
                          <a:srgbClr val="FF0000"/>
                        </a:solidFill>
                        <a:latin typeface="Cambria Math" panose="02040503050406030204" pitchFamily="18" charset="0"/>
                        <a:cs typeface="2  Kamran" panose="00000400000000000000" pitchFamily="2" charset="-78"/>
                      </a:rPr>
                      <m:t>𝒏</m:t>
                    </m:r>
                    <m:r>
                      <a:rPr lang="en-US" sz="2800" b="1" i="1" smtClean="0">
                        <a:solidFill>
                          <a:srgbClr val="FF0000"/>
                        </a:solidFill>
                        <a:latin typeface="Cambria Math" panose="02040503050406030204" pitchFamily="18" charset="0"/>
                        <a:cs typeface="2  Kamran" panose="00000400000000000000" pitchFamily="2" charset="-78"/>
                      </a:rPr>
                      <m:t>≥</m:t>
                    </m:r>
                    <m:r>
                      <a:rPr lang="fa-IR" sz="2800" b="1" i="1" smtClean="0">
                        <a:solidFill>
                          <a:srgbClr val="FF0000"/>
                        </a:solidFill>
                        <a:latin typeface="Cambria Math" panose="02040503050406030204" pitchFamily="18" charset="0"/>
                        <a:cs typeface="2  Kamran" panose="00000400000000000000" pitchFamily="2" charset="-78"/>
                      </a:rPr>
                      <m:t>𝟐</m:t>
                    </m:r>
                  </m:oMath>
                </a14:m>
                <a:r>
                  <a:rPr lang="fa-IR" sz="2400" b="1" dirty="0" smtClean="0">
                    <a:solidFill>
                      <a:srgbClr val="FF0000"/>
                    </a:solidFill>
                    <a:cs typeface="2  Kamran" panose="00000400000000000000" pitchFamily="2" charset="-78"/>
                  </a:rPr>
                  <a:t> </a:t>
                </a:r>
                <a:r>
                  <a:rPr lang="fa-IR" sz="3200" b="1" dirty="0" smtClean="0">
                    <a:solidFill>
                      <a:srgbClr val="FF0000"/>
                    </a:solidFill>
                    <a:cs typeface="2  Kamran" panose="00000400000000000000" pitchFamily="2" charset="-78"/>
                  </a:rPr>
                  <a:t>را از ورودی دریافت کرده و اول یا مرکب بودن آن را مشخص کند. </a:t>
                </a:r>
              </a:p>
            </p:txBody>
          </p:sp>
        </mc:Choice>
        <mc:Fallback xmlns="">
          <p:sp>
            <p:nvSpPr>
              <p:cNvPr id="11" name="TextBox 10"/>
              <p:cNvSpPr txBox="1">
                <a:spLocks noRot="1" noChangeAspect="1" noMove="1" noResize="1" noEditPoints="1" noAdjustHandles="1" noChangeArrowheads="1" noChangeShapeType="1" noTextEdit="1"/>
              </p:cNvSpPr>
              <p:nvPr/>
            </p:nvSpPr>
            <p:spPr>
              <a:xfrm>
                <a:off x="1025236" y="1341186"/>
                <a:ext cx="10908677" cy="1138773"/>
              </a:xfrm>
              <a:prstGeom prst="rect">
                <a:avLst/>
              </a:prstGeom>
              <a:blipFill rotWithShape="0">
                <a:blip r:embed="rId3"/>
                <a:stretch>
                  <a:fillRect l="-391" t="-8021" r="-1676" b="-16578"/>
                </a:stretch>
              </a:blipFill>
            </p:spPr>
            <p:txBody>
              <a:bodyPr/>
              <a:lstStyle/>
              <a:p>
                <a:r>
                  <a:rPr lang="en-US">
                    <a:noFill/>
                  </a:rPr>
                  <a:t> </a:t>
                </a:r>
              </a:p>
            </p:txBody>
          </p:sp>
        </mc:Fallback>
      </mc:AlternateContent>
      <p:pic>
        <p:nvPicPr>
          <p:cNvPr id="5" name="Picture 4"/>
          <p:cNvPicPr>
            <a:picLocks noChangeAspect="1"/>
          </p:cNvPicPr>
          <p:nvPr/>
        </p:nvPicPr>
        <p:blipFill rotWithShape="1">
          <a:blip r:embed="rId4"/>
          <a:srcRect l="19886" t="40401" r="38825" b="11698"/>
          <a:stretch/>
        </p:blipFill>
        <p:spPr>
          <a:xfrm>
            <a:off x="235527" y="2230576"/>
            <a:ext cx="6775747" cy="4419606"/>
          </a:xfrm>
          <a:prstGeom prst="rect">
            <a:avLst/>
          </a:prstGeom>
        </p:spPr>
      </p:pic>
      <p:sp>
        <p:nvSpPr>
          <p:cNvPr id="14" name="TextBox 13"/>
          <p:cNvSpPr txBox="1"/>
          <p:nvPr/>
        </p:nvSpPr>
        <p:spPr>
          <a:xfrm>
            <a:off x="7632740" y="2479959"/>
            <a:ext cx="3814858" cy="954107"/>
          </a:xfrm>
          <a:prstGeom prst="rect">
            <a:avLst/>
          </a:prstGeom>
          <a:noFill/>
        </p:spPr>
        <p:txBody>
          <a:bodyPr wrap="square" rtlCol="0">
            <a:spAutoFit/>
          </a:bodyPr>
          <a:lstStyle/>
          <a:p>
            <a:pPr algn="r" rtl="1"/>
            <a:r>
              <a:rPr lang="fa-IR" sz="2800" b="1" dirty="0" smtClean="0">
                <a:solidFill>
                  <a:srgbClr val="00B0F0"/>
                </a:solidFill>
                <a:cs typeface="2  Kamran" panose="00000400000000000000" pitchFamily="2" charset="-78"/>
              </a:rPr>
              <a:t>عدد ورودی به شکل پیش فرض اول است مگر آنکه خلاش ثابت شود </a:t>
            </a:r>
            <a:r>
              <a:rPr lang="fa-IR" sz="2800" b="1" dirty="0" smtClean="0">
                <a:solidFill>
                  <a:srgbClr val="00B0F0"/>
                </a:solidFill>
                <a:cs typeface="2  Kamran" panose="00000400000000000000" pitchFamily="2" charset="-78"/>
                <a:sym typeface="Wingdings" panose="05000000000000000000" pitchFamily="2" charset="2"/>
              </a:rPr>
              <a:t> </a:t>
            </a:r>
            <a:endParaRPr lang="en-US" sz="2800" b="1" dirty="0">
              <a:solidFill>
                <a:srgbClr val="00B0F0"/>
              </a:solidFill>
              <a:cs typeface="2  Kamran" panose="00000400000000000000" pitchFamily="2" charset="-78"/>
            </a:endParaRPr>
          </a:p>
        </p:txBody>
      </p:sp>
      <p:cxnSp>
        <p:nvCxnSpPr>
          <p:cNvPr id="20" name="Straight Arrow Connector 19"/>
          <p:cNvCxnSpPr/>
          <p:nvPr/>
        </p:nvCxnSpPr>
        <p:spPr>
          <a:xfrm flipV="1">
            <a:off x="3125337" y="3029276"/>
            <a:ext cx="4720805" cy="142861"/>
          </a:xfrm>
          <a:prstGeom prst="straightConnector1">
            <a:avLst/>
          </a:prstGeom>
          <a:ln>
            <a:solidFill>
              <a:srgbClr val="FFC000"/>
            </a:solidFill>
            <a:prstDash val="dash"/>
            <a:tailEnd type="stealth" w="lg" len="lg"/>
          </a:ln>
          <a:effectLst/>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7632740" y="3721454"/>
                <a:ext cx="4125632" cy="986232"/>
              </a:xfrm>
              <a:prstGeom prst="rect">
                <a:avLst/>
              </a:prstGeom>
              <a:noFill/>
            </p:spPr>
            <p:txBody>
              <a:bodyPr wrap="square" rtlCol="0">
                <a:spAutoFit/>
              </a:bodyPr>
              <a:lstStyle/>
              <a:p>
                <a:pPr algn="r" rtl="1"/>
                <a:r>
                  <a:rPr lang="fa-IR" sz="2800" b="1" dirty="0" smtClean="0">
                    <a:solidFill>
                      <a:srgbClr val="C00000"/>
                    </a:solidFill>
                    <a:cs typeface="2  Kamran" panose="00000400000000000000" pitchFamily="2" charset="-78"/>
                  </a:rPr>
                  <a:t>تمامی اعداد بین 2 تا </a:t>
                </a:r>
                <a14:m>
                  <m:oMath xmlns:m="http://schemas.openxmlformats.org/officeDocument/2006/math">
                    <m:r>
                      <a:rPr lang="fa-IR" sz="2800" b="1" i="0" smtClean="0">
                        <a:solidFill>
                          <a:srgbClr val="C00000"/>
                        </a:solidFill>
                        <a:latin typeface="Cambria Math" panose="02040503050406030204" pitchFamily="18" charset="0"/>
                        <a:cs typeface="2  Kamran" panose="00000400000000000000" pitchFamily="2" charset="-78"/>
                      </a:rPr>
                      <m:t> </m:t>
                    </m:r>
                    <m:r>
                      <a:rPr lang="en-US" sz="2800" b="1" i="1" smtClean="0">
                        <a:solidFill>
                          <a:srgbClr val="C00000"/>
                        </a:solidFill>
                        <a:latin typeface="Cambria Math" panose="02040503050406030204" pitchFamily="18" charset="0"/>
                        <a:cs typeface="2  Kamran" panose="00000400000000000000" pitchFamily="2" charset="-78"/>
                      </a:rPr>
                      <m:t>√</m:t>
                    </m:r>
                    <m:r>
                      <a:rPr lang="en-US" sz="2800" b="1" i="1" smtClean="0">
                        <a:solidFill>
                          <a:srgbClr val="C00000"/>
                        </a:solidFill>
                        <a:latin typeface="Cambria Math" panose="02040503050406030204" pitchFamily="18" charset="0"/>
                        <a:cs typeface="2  Kamran" panose="00000400000000000000" pitchFamily="2" charset="-78"/>
                      </a:rPr>
                      <m:t>𝒏</m:t>
                    </m:r>
                  </m:oMath>
                </a14:m>
                <a:r>
                  <a:rPr lang="fa-IR" sz="2800" b="1" dirty="0" smtClean="0">
                    <a:solidFill>
                      <a:srgbClr val="C00000"/>
                    </a:solidFill>
                    <a:cs typeface="2  Kamran" panose="00000400000000000000" pitchFamily="2" charset="-78"/>
                  </a:rPr>
                  <a:t>مورد بررسی قرار می گیرند. </a:t>
                </a:r>
                <a:endParaRPr lang="en-US" sz="2800" b="1" dirty="0">
                  <a:solidFill>
                    <a:srgbClr val="C00000"/>
                  </a:solidFill>
                  <a:cs typeface="2  Kamran" panose="00000400000000000000" pitchFamily="2" charset="-78"/>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632740" y="3721454"/>
                <a:ext cx="4125632" cy="986232"/>
              </a:xfrm>
              <a:prstGeom prst="rect">
                <a:avLst/>
              </a:prstGeom>
              <a:blipFill rotWithShape="0">
                <a:blip r:embed="rId5"/>
                <a:stretch>
                  <a:fillRect t="-1235" r="-3102" b="-17901"/>
                </a:stretch>
              </a:blipFill>
            </p:spPr>
            <p:txBody>
              <a:bodyPr/>
              <a:lstStyle/>
              <a:p>
                <a:r>
                  <a:rPr lang="en-US">
                    <a:noFill/>
                  </a:rPr>
                  <a:t> </a:t>
                </a:r>
              </a:p>
            </p:txBody>
          </p:sp>
        </mc:Fallback>
      </mc:AlternateContent>
      <p:cxnSp>
        <p:nvCxnSpPr>
          <p:cNvPr id="25" name="Straight Arrow Connector 24"/>
          <p:cNvCxnSpPr/>
          <p:nvPr/>
        </p:nvCxnSpPr>
        <p:spPr>
          <a:xfrm>
            <a:off x="4483510" y="3618732"/>
            <a:ext cx="3362632" cy="442795"/>
          </a:xfrm>
          <a:prstGeom prst="straightConnector1">
            <a:avLst/>
          </a:prstGeom>
          <a:ln>
            <a:solidFill>
              <a:srgbClr val="FFC000"/>
            </a:solidFill>
            <a:prstDash val="dash"/>
            <a:tailEnd type="stealth" w="lg" len="lg"/>
          </a:ln>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632740" y="4862738"/>
            <a:ext cx="4125632" cy="954107"/>
          </a:xfrm>
          <a:prstGeom prst="rect">
            <a:avLst/>
          </a:prstGeom>
          <a:noFill/>
        </p:spPr>
        <p:txBody>
          <a:bodyPr wrap="square" rtlCol="0">
            <a:spAutoFit/>
          </a:bodyPr>
          <a:lstStyle/>
          <a:p>
            <a:pPr algn="r" rtl="1"/>
            <a:r>
              <a:rPr lang="fa-IR" sz="2800" b="1" dirty="0" smtClean="0">
                <a:solidFill>
                  <a:srgbClr val="0070C0"/>
                </a:solidFill>
                <a:cs typeface="2  Kamran" panose="00000400000000000000" pitchFamily="2" charset="-78"/>
              </a:rPr>
              <a:t>در صورتی که مشخص شود عدد اول نیست، حلقه تکرار را ادامه نمی دهد </a:t>
            </a:r>
            <a:r>
              <a:rPr lang="fa-IR" sz="2800" b="1" dirty="0" smtClean="0">
                <a:solidFill>
                  <a:srgbClr val="0070C0"/>
                </a:solidFill>
                <a:cs typeface="2  Kamran" panose="00000400000000000000" pitchFamily="2" charset="-78"/>
                <a:sym typeface="Wingdings" panose="05000000000000000000" pitchFamily="2" charset="2"/>
              </a:rPr>
              <a:t></a:t>
            </a:r>
            <a:endParaRPr lang="en-US" sz="2800" b="1" dirty="0">
              <a:solidFill>
                <a:srgbClr val="0070C0"/>
              </a:solidFill>
              <a:cs typeface="2  Kamran" panose="00000400000000000000" pitchFamily="2" charset="-78"/>
            </a:endParaRPr>
          </a:p>
        </p:txBody>
      </p:sp>
      <p:cxnSp>
        <p:nvCxnSpPr>
          <p:cNvPr id="28" name="Straight Arrow Connector 27"/>
          <p:cNvCxnSpPr/>
          <p:nvPr/>
        </p:nvCxnSpPr>
        <p:spPr>
          <a:xfrm>
            <a:off x="3125337" y="4413633"/>
            <a:ext cx="4720805" cy="842369"/>
          </a:xfrm>
          <a:prstGeom prst="straightConnector1">
            <a:avLst/>
          </a:prstGeom>
          <a:ln>
            <a:solidFill>
              <a:srgbClr val="FFC000"/>
            </a:solidFill>
            <a:prstDash val="dash"/>
            <a:tailEnd type="stealth" w="lg" len="lg"/>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92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3"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32740" y="464024"/>
            <a:ext cx="3852337" cy="584775"/>
          </a:xfrm>
          <a:prstGeom prst="rect">
            <a:avLst/>
          </a:prstGeom>
          <a:noFill/>
        </p:spPr>
        <p:txBody>
          <a:bodyPr wrap="none" rtlCol="0">
            <a:spAutoFit/>
          </a:bodyPr>
          <a:lstStyle/>
          <a:p>
            <a:pPr algn="r" rtl="1"/>
            <a:r>
              <a:rPr lang="fa-IR" sz="3200" dirty="0" smtClean="0">
                <a:cs typeface="2  Yekan" panose="00000400000000000000" pitchFamily="2" charset="-78"/>
              </a:rPr>
              <a:t>ساختار جهش در پایتون: </a:t>
            </a:r>
            <a:endParaRPr lang="en-US" sz="3200" dirty="0">
              <a:cs typeface="2  Yekan" panose="00000400000000000000" pitchFamily="2" charset="-78"/>
            </a:endParaRPr>
          </a:p>
        </p:txBody>
      </p:sp>
      <p:sp>
        <p:nvSpPr>
          <p:cNvPr id="11" name="TextBox 10"/>
          <p:cNvSpPr txBox="1"/>
          <p:nvPr/>
        </p:nvSpPr>
        <p:spPr>
          <a:xfrm>
            <a:off x="0" y="1048799"/>
            <a:ext cx="11823078" cy="1200329"/>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مثال: برنامه ای بنویسید که تعداد 10 عدد را از ورودی گرفته و میانگین اعداد مثبت آنها را محاسبه کند. (اعداد منفی نادیده گرفته می شوند)</a:t>
            </a:r>
            <a:endParaRPr lang="fa-IR" sz="3200" b="1" dirty="0" smtClean="0">
              <a:solidFill>
                <a:srgbClr val="FF0000"/>
              </a:solidFill>
              <a:cs typeface="2  Kamran" panose="00000400000000000000" pitchFamily="2" charset="-78"/>
            </a:endParaRPr>
          </a:p>
        </p:txBody>
      </p:sp>
      <p:pic>
        <p:nvPicPr>
          <p:cNvPr id="2" name="Picture 1"/>
          <p:cNvPicPr>
            <a:picLocks noChangeAspect="1"/>
          </p:cNvPicPr>
          <p:nvPr/>
        </p:nvPicPr>
        <p:blipFill rotWithShape="1">
          <a:blip r:embed="rId3"/>
          <a:srcRect l="17159" t="26655" r="37617" b="39154"/>
          <a:stretch/>
        </p:blipFill>
        <p:spPr>
          <a:xfrm>
            <a:off x="160816" y="2249128"/>
            <a:ext cx="6884317" cy="3523875"/>
          </a:xfrm>
          <a:prstGeom prst="rect">
            <a:avLst/>
          </a:prstGeom>
        </p:spPr>
      </p:pic>
      <p:pic>
        <p:nvPicPr>
          <p:cNvPr id="3" name="Picture 2"/>
          <p:cNvPicPr>
            <a:picLocks noChangeAspect="1"/>
          </p:cNvPicPr>
          <p:nvPr/>
        </p:nvPicPr>
        <p:blipFill rotWithShape="1">
          <a:blip r:embed="rId4"/>
          <a:srcRect l="17127" t="61100" r="55672" b="7640"/>
          <a:stretch/>
        </p:blipFill>
        <p:spPr>
          <a:xfrm>
            <a:off x="7045133" y="2419725"/>
            <a:ext cx="5146867" cy="3325342"/>
          </a:xfrm>
          <a:prstGeom prst="rect">
            <a:avLst/>
          </a:prstGeom>
        </p:spPr>
      </p:pic>
    </p:spTree>
    <p:extLst>
      <p:ext uri="{BB962C8B-B14F-4D97-AF65-F5344CB8AC3E}">
        <p14:creationId xmlns:p14="http://schemas.microsoft.com/office/powerpoint/2010/main" val="943608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16120" t="45570" r="42351" b="25560"/>
          <a:stretch/>
        </p:blipFill>
        <p:spPr>
          <a:xfrm>
            <a:off x="2359626" y="3152632"/>
            <a:ext cx="7096835" cy="2773697"/>
          </a:xfrm>
          <a:prstGeom prst="rect">
            <a:avLst/>
          </a:prstGeom>
        </p:spPr>
      </p:pic>
      <p:sp>
        <p:nvSpPr>
          <p:cNvPr id="4" name="TextBox 3"/>
          <p:cNvSpPr txBox="1"/>
          <p:nvPr/>
        </p:nvSpPr>
        <p:spPr>
          <a:xfrm>
            <a:off x="7632740" y="464024"/>
            <a:ext cx="3852337" cy="584775"/>
          </a:xfrm>
          <a:prstGeom prst="rect">
            <a:avLst/>
          </a:prstGeom>
          <a:noFill/>
        </p:spPr>
        <p:txBody>
          <a:bodyPr wrap="none" rtlCol="0">
            <a:spAutoFit/>
          </a:bodyPr>
          <a:lstStyle/>
          <a:p>
            <a:pPr algn="r" rtl="1"/>
            <a:r>
              <a:rPr lang="fa-IR" sz="3200" dirty="0" smtClean="0">
                <a:cs typeface="2  Yekan" panose="00000400000000000000" pitchFamily="2" charset="-78"/>
              </a:rPr>
              <a:t>ساختار جهش در پایتون: </a:t>
            </a:r>
            <a:endParaRPr lang="en-US" sz="3200" dirty="0">
              <a:cs typeface="2  Yekan" panose="00000400000000000000" pitchFamily="2" charset="-78"/>
            </a:endParaRPr>
          </a:p>
        </p:txBody>
      </p:sp>
      <p:sp>
        <p:nvSpPr>
          <p:cNvPr id="12" name="TextBox 11"/>
          <p:cNvSpPr txBox="1"/>
          <p:nvPr/>
        </p:nvSpPr>
        <p:spPr>
          <a:xfrm>
            <a:off x="1037230" y="1144335"/>
            <a:ext cx="10707156" cy="1754326"/>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تمرین 1: برنامه ای بنویسید که تعدادی عدد را از ورودی گرفته و میانگین آنها را حساب کند. این برنامه تا زمان ورود یک عدد منفی اجرا می شود. به محض ورود یک عدد منفی، برنامه میانگین اعداد مثبت قبل از آن را چاپ کرده و خاتمه می یابد.  </a:t>
            </a:r>
            <a:endParaRPr lang="fa-IR" sz="3200" b="1" dirty="0" smtClean="0">
              <a:solidFill>
                <a:srgbClr val="FF0000"/>
              </a:solidFill>
              <a:cs typeface="2  Kamran" panose="00000400000000000000" pitchFamily="2" charset="-78"/>
            </a:endParaRPr>
          </a:p>
        </p:txBody>
      </p:sp>
      <p:sp>
        <p:nvSpPr>
          <p:cNvPr id="8" name="TextBox 7"/>
          <p:cNvSpPr txBox="1"/>
          <p:nvPr/>
        </p:nvSpPr>
        <p:spPr>
          <a:xfrm>
            <a:off x="9062113" y="3788489"/>
            <a:ext cx="788696" cy="646331"/>
          </a:xfrm>
          <a:prstGeom prst="rect">
            <a:avLst/>
          </a:prstGeom>
          <a:noFill/>
        </p:spPr>
        <p:txBody>
          <a:bodyPr wrap="square" rtlCol="0">
            <a:spAutoFit/>
          </a:bodyPr>
          <a:lstStyle/>
          <a:p>
            <a:pPr algn="r" rtl="1"/>
            <a:r>
              <a:rPr lang="fa-IR" sz="3600" b="1" dirty="0" smtClean="0">
                <a:solidFill>
                  <a:srgbClr val="00B0F0"/>
                </a:solidFill>
                <a:cs typeface="2  Kamran" panose="00000400000000000000" pitchFamily="2" charset="-78"/>
              </a:rPr>
              <a:t>مثال</a:t>
            </a:r>
            <a:endParaRPr lang="en-US" sz="2800" b="1" dirty="0">
              <a:solidFill>
                <a:srgbClr val="00B0F0"/>
              </a:solidFill>
              <a:cs typeface="2  Kamran" panose="00000400000000000000" pitchFamily="2" charset="-78"/>
            </a:endParaRPr>
          </a:p>
        </p:txBody>
      </p:sp>
    </p:spTree>
    <p:extLst>
      <p:ext uri="{BB962C8B-B14F-4D97-AF65-F5344CB8AC3E}">
        <p14:creationId xmlns:p14="http://schemas.microsoft.com/office/powerpoint/2010/main" val="1388272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32740" y="464024"/>
            <a:ext cx="3852337" cy="584775"/>
          </a:xfrm>
          <a:prstGeom prst="rect">
            <a:avLst/>
          </a:prstGeom>
          <a:noFill/>
        </p:spPr>
        <p:txBody>
          <a:bodyPr wrap="none" rtlCol="0">
            <a:spAutoFit/>
          </a:bodyPr>
          <a:lstStyle/>
          <a:p>
            <a:pPr algn="r" rtl="1"/>
            <a:r>
              <a:rPr lang="fa-IR" sz="3200" dirty="0" smtClean="0">
                <a:cs typeface="2  Yekan" panose="00000400000000000000" pitchFamily="2" charset="-78"/>
              </a:rPr>
              <a:t>ساختار جهش در پایتون: </a:t>
            </a:r>
            <a:endParaRPr lang="en-US" sz="3200" dirty="0">
              <a:cs typeface="2  Yekan" panose="00000400000000000000" pitchFamily="2" charset="-78"/>
            </a:endParaRPr>
          </a:p>
        </p:txBody>
      </p:sp>
      <p:sp>
        <p:nvSpPr>
          <p:cNvPr id="6" name="TextBox 5"/>
          <p:cNvSpPr txBox="1"/>
          <p:nvPr/>
        </p:nvSpPr>
        <p:spPr>
          <a:xfrm>
            <a:off x="1037230" y="1286388"/>
            <a:ext cx="10707156" cy="1754326"/>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تمرین 2: برنامه ای بنویسید که تعدادی عدد را از ورودی دریافت کرده و بزرگترین آنها را چاپ کند. برنامه تا زمان ورود یک عدد اول اجرا می شود. در صورتی که عدد ورودی اول باشد، برنامه بزرگترین عدد ورودی را چاپ کرده و خاتمه می یابد. </a:t>
            </a:r>
            <a:endParaRPr lang="fa-IR" sz="3200" b="1" dirty="0" smtClean="0">
              <a:solidFill>
                <a:srgbClr val="FF0000"/>
              </a:solidFill>
              <a:cs typeface="2  Kamran" panose="00000400000000000000" pitchFamily="2" charset="-78"/>
            </a:endParaRPr>
          </a:p>
        </p:txBody>
      </p:sp>
      <p:pic>
        <p:nvPicPr>
          <p:cNvPr id="2" name="Picture 1"/>
          <p:cNvPicPr>
            <a:picLocks noChangeAspect="1"/>
          </p:cNvPicPr>
          <p:nvPr/>
        </p:nvPicPr>
        <p:blipFill rotWithShape="1">
          <a:blip r:embed="rId3"/>
          <a:srcRect l="16791" t="67272" r="46013" b="12021"/>
          <a:stretch/>
        </p:blipFill>
        <p:spPr>
          <a:xfrm>
            <a:off x="2311946" y="3712191"/>
            <a:ext cx="7350669" cy="2300656"/>
          </a:xfrm>
          <a:prstGeom prst="rect">
            <a:avLst/>
          </a:prstGeom>
        </p:spPr>
      </p:pic>
      <p:sp>
        <p:nvSpPr>
          <p:cNvPr id="9" name="TextBox 8"/>
          <p:cNvSpPr txBox="1"/>
          <p:nvPr/>
        </p:nvSpPr>
        <p:spPr>
          <a:xfrm>
            <a:off x="8011236" y="4416286"/>
            <a:ext cx="788696" cy="646331"/>
          </a:xfrm>
          <a:prstGeom prst="rect">
            <a:avLst/>
          </a:prstGeom>
          <a:noFill/>
        </p:spPr>
        <p:txBody>
          <a:bodyPr wrap="square" rtlCol="0">
            <a:spAutoFit/>
          </a:bodyPr>
          <a:lstStyle/>
          <a:p>
            <a:pPr algn="r" rtl="1"/>
            <a:r>
              <a:rPr lang="fa-IR" sz="3600" b="1" dirty="0" smtClean="0">
                <a:solidFill>
                  <a:srgbClr val="00B0F0"/>
                </a:solidFill>
                <a:cs typeface="2  Kamran" panose="00000400000000000000" pitchFamily="2" charset="-78"/>
              </a:rPr>
              <a:t>مثال</a:t>
            </a:r>
            <a:endParaRPr lang="en-US" sz="2800" b="1" dirty="0">
              <a:solidFill>
                <a:srgbClr val="00B0F0"/>
              </a:solidFill>
              <a:cs typeface="2  Kamran" panose="00000400000000000000" pitchFamily="2" charset="-78"/>
            </a:endParaRPr>
          </a:p>
        </p:txBody>
      </p:sp>
    </p:spTree>
    <p:extLst>
      <p:ext uri="{BB962C8B-B14F-4D97-AF65-F5344CB8AC3E}">
        <p14:creationId xmlns:p14="http://schemas.microsoft.com/office/powerpoint/2010/main" val="71514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594815" y="464024"/>
            <a:ext cx="1890262" cy="584775"/>
          </a:xfrm>
          <a:prstGeom prst="rect">
            <a:avLst/>
          </a:prstGeom>
          <a:noFill/>
        </p:spPr>
        <p:txBody>
          <a:bodyPr wrap="none" rtlCol="0">
            <a:spAutoFit/>
          </a:bodyPr>
          <a:lstStyle/>
          <a:p>
            <a:pPr algn="r" rtl="1"/>
            <a:r>
              <a:rPr lang="fa-IR" sz="3200" b="1" dirty="0" smtClean="0">
                <a:cs typeface="2  Yekan" panose="00000400000000000000" pitchFamily="2" charset="-78"/>
              </a:rPr>
              <a:t>یادآوری ... </a:t>
            </a:r>
            <a:endParaRPr lang="en-US" sz="3200" b="1" dirty="0">
              <a:cs typeface="2  Yekan" panose="00000400000000000000" pitchFamily="2" charset="-78"/>
            </a:endParaRPr>
          </a:p>
        </p:txBody>
      </p:sp>
      <p:sp>
        <p:nvSpPr>
          <p:cNvPr id="8" name="TextBox 7"/>
          <p:cNvSpPr txBox="1"/>
          <p:nvPr/>
        </p:nvSpPr>
        <p:spPr>
          <a:xfrm>
            <a:off x="785288" y="1048799"/>
            <a:ext cx="10699789" cy="646331"/>
          </a:xfrm>
          <a:prstGeom prst="rect">
            <a:avLst/>
          </a:prstGeom>
          <a:noFill/>
        </p:spPr>
        <p:txBody>
          <a:bodyPr wrap="none" rtlCol="0">
            <a:spAutoFit/>
          </a:bodyPr>
          <a:lstStyle/>
          <a:p>
            <a:pPr algn="r" rtl="1"/>
            <a:r>
              <a:rPr lang="fa-IR" sz="3600" b="1" dirty="0" smtClean="0">
                <a:cs typeface="2  Kamran" panose="00000400000000000000" pitchFamily="2" charset="-78"/>
              </a:rPr>
              <a:t>انواع عددی در پایتون شامل </a:t>
            </a:r>
            <a:r>
              <a:rPr lang="fa-IR" sz="3600" b="1" dirty="0" smtClean="0">
                <a:solidFill>
                  <a:srgbClr val="00B0F0"/>
                </a:solidFill>
                <a:cs typeface="2  Kamran" panose="00000400000000000000" pitchFamily="2" charset="-78"/>
              </a:rPr>
              <a:t>انواع صحیح (</a:t>
            </a:r>
            <a:r>
              <a:rPr lang="en-US" sz="3200" b="1" dirty="0" err="1" smtClean="0">
                <a:solidFill>
                  <a:srgbClr val="00B0F0"/>
                </a:solidFill>
                <a:latin typeface="+mj-lt"/>
                <a:cs typeface="2  Kamran" panose="00000400000000000000" pitchFamily="2" charset="-78"/>
              </a:rPr>
              <a:t>int</a:t>
            </a:r>
            <a:r>
              <a:rPr lang="fa-IR" sz="3600" b="1" dirty="0" smtClean="0">
                <a:solidFill>
                  <a:srgbClr val="00B0F0"/>
                </a:solidFill>
                <a:cs typeface="2  Kamran" panose="00000400000000000000" pitchFamily="2" charset="-78"/>
              </a:rPr>
              <a:t>) </a:t>
            </a:r>
            <a:r>
              <a:rPr lang="fa-IR" sz="3600" b="1" dirty="0" smtClean="0">
                <a:cs typeface="2  Kamran" panose="00000400000000000000" pitchFamily="2" charset="-78"/>
              </a:rPr>
              <a:t>و </a:t>
            </a:r>
            <a:r>
              <a:rPr lang="fa-IR" sz="3600" b="1" dirty="0" smtClean="0">
                <a:solidFill>
                  <a:srgbClr val="00B0F0"/>
                </a:solidFill>
                <a:cs typeface="2  Kamran" panose="00000400000000000000" pitchFamily="2" charset="-78"/>
              </a:rPr>
              <a:t>انواع ممیز شناور (</a:t>
            </a:r>
            <a:r>
              <a:rPr lang="en-US" sz="3200" b="1" dirty="0">
                <a:solidFill>
                  <a:srgbClr val="00B0F0"/>
                </a:solidFill>
                <a:latin typeface="+mj-lt"/>
                <a:cs typeface="2  Kamran" panose="00000400000000000000" pitchFamily="2" charset="-78"/>
              </a:rPr>
              <a:t>float</a:t>
            </a:r>
            <a:r>
              <a:rPr lang="fa-IR" sz="3600" b="1" dirty="0" smtClean="0">
                <a:solidFill>
                  <a:srgbClr val="00B0F0"/>
                </a:solidFill>
                <a:cs typeface="2  Kamran" panose="00000400000000000000" pitchFamily="2" charset="-78"/>
              </a:rPr>
              <a:t>) </a:t>
            </a:r>
            <a:r>
              <a:rPr lang="fa-IR" sz="3600" b="1" dirty="0" smtClean="0">
                <a:cs typeface="2  Kamran" panose="00000400000000000000" pitchFamily="2" charset="-78"/>
              </a:rPr>
              <a:t>می باشند. </a:t>
            </a:r>
            <a:endParaRPr lang="fa-IR" sz="3200" b="1" dirty="0" smtClean="0">
              <a:solidFill>
                <a:srgbClr val="00B0F0"/>
              </a:solidFill>
              <a:cs typeface="2  Kamran" panose="00000400000000000000" pitchFamily="2" charset="-78"/>
            </a:endParaRPr>
          </a:p>
        </p:txBody>
      </p:sp>
      <p:graphicFrame>
        <p:nvGraphicFramePr>
          <p:cNvPr id="6" name="Table 5"/>
          <p:cNvGraphicFramePr>
            <a:graphicFrameLocks noGrp="1"/>
          </p:cNvGraphicFramePr>
          <p:nvPr>
            <p:extLst/>
          </p:nvPr>
        </p:nvGraphicFramePr>
        <p:xfrm>
          <a:off x="389791" y="2279905"/>
          <a:ext cx="4946484" cy="2595880"/>
        </p:xfrm>
        <a:graphic>
          <a:graphicData uri="http://schemas.openxmlformats.org/drawingml/2006/table">
            <a:tbl>
              <a:tblPr firstRow="1" bandRow="1">
                <a:tableStyleId>{69012ECD-51FC-41F1-AA8D-1B2483CD663E}</a:tableStyleId>
              </a:tblPr>
              <a:tblGrid>
                <a:gridCol w="1288884"/>
                <a:gridCol w="1596788"/>
                <a:gridCol w="2060812"/>
              </a:tblGrid>
              <a:tr h="370840">
                <a:tc>
                  <a:txBody>
                    <a:bodyPr/>
                    <a:lstStyle/>
                    <a:p>
                      <a:pPr algn="ctr"/>
                      <a:r>
                        <a:rPr lang="en-US" dirty="0" smtClean="0"/>
                        <a:t>Operator</a:t>
                      </a:r>
                      <a:endParaRPr lang="en-US" dirty="0"/>
                    </a:p>
                  </a:txBody>
                  <a:tcPr/>
                </a:tc>
                <a:tc>
                  <a:txBody>
                    <a:bodyPr/>
                    <a:lstStyle/>
                    <a:p>
                      <a:pPr algn="ctr"/>
                      <a:r>
                        <a:rPr lang="en-US" dirty="0" smtClean="0"/>
                        <a:t>Example</a:t>
                      </a:r>
                      <a:endParaRPr lang="en-US" dirty="0"/>
                    </a:p>
                  </a:txBody>
                  <a:tcPr/>
                </a:tc>
                <a:tc>
                  <a:txBody>
                    <a:bodyPr/>
                    <a:lstStyle/>
                    <a:p>
                      <a:pPr algn="ctr"/>
                      <a:r>
                        <a:rPr lang="en-US" dirty="0" smtClean="0"/>
                        <a:t>Result</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 + 10</a:t>
                      </a:r>
                      <a:endParaRPr lang="en-US" dirty="0"/>
                    </a:p>
                  </a:txBody>
                  <a:tcPr/>
                </a:tc>
                <a:tc>
                  <a:txBody>
                    <a:bodyPr/>
                    <a:lstStyle/>
                    <a:p>
                      <a:pPr algn="ctr"/>
                      <a:r>
                        <a:rPr lang="en-US" dirty="0" smtClean="0"/>
                        <a:t>38</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28 - 10</a:t>
                      </a:r>
                      <a:endParaRPr lang="en-US" dirty="0"/>
                    </a:p>
                  </a:txBody>
                  <a:tcPr/>
                </a:tc>
                <a:tc>
                  <a:txBody>
                    <a:bodyPr/>
                    <a:lstStyle/>
                    <a:p>
                      <a:pPr algn="ctr"/>
                      <a:r>
                        <a:rPr lang="en-US" dirty="0" smtClean="0"/>
                        <a:t>18</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 * 10</a:t>
                      </a:r>
                      <a:endParaRPr lang="en-US" dirty="0"/>
                    </a:p>
                  </a:txBody>
                  <a:tcPr/>
                </a:tc>
                <a:tc>
                  <a:txBody>
                    <a:bodyPr/>
                    <a:lstStyle/>
                    <a:p>
                      <a:pPr algn="ctr"/>
                      <a:r>
                        <a:rPr lang="en-US" dirty="0" smtClean="0"/>
                        <a:t>280</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 // 10</a:t>
                      </a:r>
                      <a:endParaRPr lang="en-US" dirty="0"/>
                    </a:p>
                  </a:txBody>
                  <a:tcPr/>
                </a:tc>
                <a:tc>
                  <a:txBody>
                    <a:bodyPr/>
                    <a:lstStyle/>
                    <a:p>
                      <a:pPr algn="ctr"/>
                      <a:r>
                        <a:rPr lang="en-US" dirty="0" smtClean="0"/>
                        <a:t>2</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28 % 10</a:t>
                      </a:r>
                      <a:endParaRPr lang="en-US" dirty="0"/>
                    </a:p>
                  </a:txBody>
                  <a:tcPr/>
                </a:tc>
                <a:tc>
                  <a:txBody>
                    <a:bodyPr/>
                    <a:lstStyle/>
                    <a:p>
                      <a:pPr algn="ctr"/>
                      <a:r>
                        <a:rPr lang="en-US" dirty="0" smtClean="0"/>
                        <a:t>8</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 ** 10</a:t>
                      </a:r>
                      <a:endParaRPr lang="en-US" dirty="0"/>
                    </a:p>
                  </a:txBody>
                  <a:tcPr/>
                </a:tc>
                <a:tc>
                  <a:txBody>
                    <a:bodyPr/>
                    <a:lstStyle/>
                    <a:p>
                      <a:pPr algn="ctr"/>
                      <a:r>
                        <a:rPr lang="en-US" sz="1800" kern="1200" dirty="0" smtClean="0">
                          <a:effectLst/>
                        </a:rPr>
                        <a:t>296196766695424</a:t>
                      </a:r>
                      <a:endParaRPr lang="en-US" dirty="0"/>
                    </a:p>
                  </a:txBody>
                  <a:tcPr/>
                </a:tc>
              </a:tr>
            </a:tbl>
          </a:graphicData>
        </a:graphic>
      </p:graphicFrame>
      <p:graphicFrame>
        <p:nvGraphicFramePr>
          <p:cNvPr id="17" name="Table 16"/>
          <p:cNvGraphicFramePr>
            <a:graphicFrameLocks noGrp="1"/>
          </p:cNvGraphicFramePr>
          <p:nvPr>
            <p:extLst/>
          </p:nvPr>
        </p:nvGraphicFramePr>
        <p:xfrm>
          <a:off x="6438040" y="2282178"/>
          <a:ext cx="4946484" cy="2966720"/>
        </p:xfrm>
        <a:graphic>
          <a:graphicData uri="http://schemas.openxmlformats.org/drawingml/2006/table">
            <a:tbl>
              <a:tblPr firstRow="1" bandRow="1">
                <a:tableStyleId>{72833802-FEF1-4C79-8D5D-14CF1EAF98D9}</a:tableStyleId>
              </a:tblPr>
              <a:tblGrid>
                <a:gridCol w="1288884"/>
                <a:gridCol w="1485315"/>
                <a:gridCol w="2172285"/>
              </a:tblGrid>
              <a:tr h="370840">
                <a:tc>
                  <a:txBody>
                    <a:bodyPr/>
                    <a:lstStyle/>
                    <a:p>
                      <a:pPr algn="ctr"/>
                      <a:r>
                        <a:rPr lang="en-US" dirty="0" smtClean="0"/>
                        <a:t>Operator</a:t>
                      </a:r>
                      <a:endParaRPr lang="en-US" dirty="0"/>
                    </a:p>
                  </a:txBody>
                  <a:tcPr/>
                </a:tc>
                <a:tc>
                  <a:txBody>
                    <a:bodyPr/>
                    <a:lstStyle/>
                    <a:p>
                      <a:pPr algn="ctr"/>
                      <a:r>
                        <a:rPr lang="en-US" dirty="0" smtClean="0"/>
                        <a:t>Example</a:t>
                      </a:r>
                      <a:endParaRPr lang="en-US" dirty="0"/>
                    </a:p>
                  </a:txBody>
                  <a:tcPr/>
                </a:tc>
                <a:tc>
                  <a:txBody>
                    <a:bodyPr/>
                    <a:lstStyle/>
                    <a:p>
                      <a:pPr algn="ctr"/>
                      <a:r>
                        <a:rPr lang="en-US" dirty="0" smtClean="0"/>
                        <a:t>Result</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28.0 + 10.0</a:t>
                      </a:r>
                      <a:endParaRPr lang="en-US" dirty="0"/>
                    </a:p>
                  </a:txBody>
                  <a:tcPr/>
                </a:tc>
                <a:tc>
                  <a:txBody>
                    <a:bodyPr/>
                    <a:lstStyle/>
                    <a:p>
                      <a:pPr algn="ctr"/>
                      <a:r>
                        <a:rPr lang="en-US" dirty="0" smtClean="0"/>
                        <a:t>38.0</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28.0 – 10.0</a:t>
                      </a:r>
                      <a:endParaRPr lang="en-US" dirty="0"/>
                    </a:p>
                  </a:txBody>
                  <a:tcPr/>
                </a:tc>
                <a:tc>
                  <a:txBody>
                    <a:bodyPr/>
                    <a:lstStyle/>
                    <a:p>
                      <a:pPr algn="ctr"/>
                      <a:r>
                        <a:rPr lang="en-US" dirty="0" smtClean="0"/>
                        <a:t>18.0</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28.0 * 10.0</a:t>
                      </a:r>
                      <a:endParaRPr lang="en-US" dirty="0"/>
                    </a:p>
                  </a:txBody>
                  <a:tcPr/>
                </a:tc>
                <a:tc>
                  <a:txBody>
                    <a:bodyPr/>
                    <a:lstStyle/>
                    <a:p>
                      <a:pPr algn="ctr"/>
                      <a:r>
                        <a:rPr lang="en-US" dirty="0" smtClean="0"/>
                        <a:t>280.0</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28.0 / 10.0</a:t>
                      </a:r>
                      <a:endParaRPr lang="en-US" dirty="0"/>
                    </a:p>
                  </a:txBody>
                  <a:tcPr/>
                </a:tc>
                <a:tc>
                  <a:txBody>
                    <a:bodyPr/>
                    <a:lstStyle/>
                    <a:p>
                      <a:pPr algn="ctr"/>
                      <a:r>
                        <a:rPr lang="en-US" dirty="0" smtClean="0"/>
                        <a:t>2.8</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28.0 // 10.0</a:t>
                      </a:r>
                      <a:endParaRPr lang="en-US" dirty="0"/>
                    </a:p>
                  </a:txBody>
                  <a:tcPr/>
                </a:tc>
                <a:tc>
                  <a:txBody>
                    <a:bodyPr/>
                    <a:lstStyle/>
                    <a:p>
                      <a:pPr algn="ctr"/>
                      <a:r>
                        <a:rPr lang="en-US" dirty="0" smtClean="0"/>
                        <a:t>2.0</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28.0 % 10.0</a:t>
                      </a:r>
                      <a:endParaRPr lang="en-US" dirty="0"/>
                    </a:p>
                  </a:txBody>
                  <a:tcPr/>
                </a:tc>
                <a:tc>
                  <a:txBody>
                    <a:bodyPr/>
                    <a:lstStyle/>
                    <a:p>
                      <a:pPr algn="ctr"/>
                      <a:r>
                        <a:rPr lang="en-US" dirty="0" smtClean="0"/>
                        <a:t>8.0</a:t>
                      </a:r>
                      <a:endParaRPr lang="en-US" dirty="0"/>
                    </a:p>
                  </a:txBody>
                  <a:tcPr/>
                </a:tc>
              </a:tr>
              <a:tr h="370840">
                <a:tc>
                  <a:txBody>
                    <a:bodyPr/>
                    <a:lstStyle/>
                    <a:p>
                      <a:pPr algn="ctr"/>
                      <a:r>
                        <a:rPr lang="en-US" dirty="0" smtClean="0"/>
                        <a:t>**</a:t>
                      </a:r>
                      <a:endParaRPr lang="en-US" dirty="0"/>
                    </a:p>
                  </a:txBody>
                  <a:tcPr/>
                </a:tc>
                <a:tc>
                  <a:txBody>
                    <a:bodyPr/>
                    <a:lstStyle/>
                    <a:p>
                      <a:pPr algn="ctr"/>
                      <a:r>
                        <a:rPr lang="en-US" dirty="0" smtClean="0"/>
                        <a:t>28.0 ** 10.0</a:t>
                      </a:r>
                      <a:endParaRPr lang="en-US" dirty="0"/>
                    </a:p>
                  </a:txBody>
                  <a:tcPr/>
                </a:tc>
                <a:tc>
                  <a:txBody>
                    <a:bodyPr/>
                    <a:lstStyle/>
                    <a:p>
                      <a:pPr algn="ctr"/>
                      <a:r>
                        <a:rPr lang="en-US" sz="1800" kern="1200" dirty="0" smtClean="0">
                          <a:effectLst/>
                        </a:rPr>
                        <a:t>296196766695424.0</a:t>
                      </a:r>
                      <a:endParaRPr lang="en-US" dirty="0"/>
                    </a:p>
                  </a:txBody>
                  <a:tcPr/>
                </a:tc>
              </a:tr>
            </a:tbl>
          </a:graphicData>
        </a:graphic>
      </p:graphicFrame>
      <p:sp>
        <p:nvSpPr>
          <p:cNvPr id="2" name="Rectangle 1"/>
          <p:cNvSpPr/>
          <p:nvPr/>
        </p:nvSpPr>
        <p:spPr>
          <a:xfrm>
            <a:off x="478569" y="1695130"/>
            <a:ext cx="613438" cy="584775"/>
          </a:xfrm>
          <a:prstGeom prst="rect">
            <a:avLst/>
          </a:prstGeom>
        </p:spPr>
        <p:txBody>
          <a:bodyPr wrap="none">
            <a:spAutoFit/>
          </a:bodyPr>
          <a:lstStyle/>
          <a:p>
            <a:r>
              <a:rPr lang="en-US" sz="3200" b="1" dirty="0" err="1">
                <a:solidFill>
                  <a:srgbClr val="FF0000"/>
                </a:solidFill>
                <a:latin typeface="+mj-lt"/>
                <a:cs typeface="2  Kamran" panose="00000400000000000000" pitchFamily="2" charset="-78"/>
              </a:rPr>
              <a:t>int</a:t>
            </a:r>
            <a:endParaRPr lang="en-US" dirty="0">
              <a:solidFill>
                <a:srgbClr val="FF0000"/>
              </a:solidFill>
              <a:latin typeface="+mj-lt"/>
            </a:endParaRPr>
          </a:p>
        </p:txBody>
      </p:sp>
      <p:sp>
        <p:nvSpPr>
          <p:cNvPr id="9" name="Rectangle 8"/>
          <p:cNvSpPr/>
          <p:nvPr/>
        </p:nvSpPr>
        <p:spPr>
          <a:xfrm>
            <a:off x="6241547" y="1695130"/>
            <a:ext cx="922817" cy="584775"/>
          </a:xfrm>
          <a:prstGeom prst="rect">
            <a:avLst/>
          </a:prstGeom>
        </p:spPr>
        <p:txBody>
          <a:bodyPr wrap="none">
            <a:spAutoFit/>
          </a:bodyPr>
          <a:lstStyle/>
          <a:p>
            <a:r>
              <a:rPr lang="en-US" sz="3200" b="1" dirty="0" smtClean="0">
                <a:solidFill>
                  <a:srgbClr val="FF0000"/>
                </a:solidFill>
                <a:latin typeface="+mj-lt"/>
                <a:cs typeface="2  Kamran" panose="00000400000000000000" pitchFamily="2" charset="-78"/>
              </a:rPr>
              <a:t>float</a:t>
            </a:r>
            <a:endParaRPr lang="en-US" dirty="0">
              <a:solidFill>
                <a:srgbClr val="FF0000"/>
              </a:solidFill>
              <a:latin typeface="+mj-lt"/>
            </a:endParaRPr>
          </a:p>
        </p:txBody>
      </p:sp>
    </p:spTree>
    <p:extLst>
      <p:ext uri="{BB962C8B-B14F-4D97-AF65-F5344CB8AC3E}">
        <p14:creationId xmlns:p14="http://schemas.microsoft.com/office/powerpoint/2010/main" val="2437754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689393" y="464024"/>
            <a:ext cx="1795684" cy="584775"/>
          </a:xfrm>
          <a:prstGeom prst="rect">
            <a:avLst/>
          </a:prstGeom>
          <a:noFill/>
        </p:spPr>
        <p:txBody>
          <a:bodyPr wrap="none" rtlCol="0">
            <a:spAutoFit/>
          </a:bodyPr>
          <a:lstStyle/>
          <a:p>
            <a:pPr algn="r" rtl="1"/>
            <a:r>
              <a:rPr lang="fa-IR" sz="3200" b="1" dirty="0" smtClean="0">
                <a:cs typeface="2  Yekan" panose="00000400000000000000" pitchFamily="2" charset="-78"/>
              </a:rPr>
              <a:t>یادآوری ...</a:t>
            </a:r>
            <a:endParaRPr lang="en-US" sz="3200" b="1" dirty="0">
              <a:cs typeface="2  Yekan" panose="00000400000000000000" pitchFamily="2" charset="-78"/>
            </a:endParaRPr>
          </a:p>
        </p:txBody>
      </p:sp>
      <p:sp>
        <p:nvSpPr>
          <p:cNvPr id="8" name="TextBox 7"/>
          <p:cNvSpPr txBox="1"/>
          <p:nvPr/>
        </p:nvSpPr>
        <p:spPr>
          <a:xfrm>
            <a:off x="1198992" y="1048799"/>
            <a:ext cx="10286085" cy="646331"/>
          </a:xfrm>
          <a:prstGeom prst="rect">
            <a:avLst/>
          </a:prstGeom>
          <a:noFill/>
        </p:spPr>
        <p:txBody>
          <a:bodyPr wrap="none" rtlCol="0">
            <a:spAutoFit/>
          </a:bodyPr>
          <a:lstStyle/>
          <a:p>
            <a:pPr algn="r" rtl="1"/>
            <a:r>
              <a:rPr lang="fa-IR" sz="3600" b="1" dirty="0" smtClean="0">
                <a:cs typeface="2  Kamran" panose="00000400000000000000" pitchFamily="2" charset="-78"/>
              </a:rPr>
              <a:t>بر خلاف زبانهایی مانند جاوا و </a:t>
            </a:r>
            <a:r>
              <a:rPr lang="en-US" sz="2800" b="1" dirty="0" smtClean="0">
                <a:latin typeface="+mj-lt"/>
                <a:cs typeface="2  Kamran" panose="00000400000000000000" pitchFamily="2" charset="-78"/>
              </a:rPr>
              <a:t>C++</a:t>
            </a:r>
            <a:r>
              <a:rPr lang="fa-IR" sz="3600" b="1" dirty="0" smtClean="0">
                <a:cs typeface="2  Kamran" panose="00000400000000000000" pitchFamily="2" charset="-78"/>
              </a:rPr>
              <a:t>، طول یک شیء </a:t>
            </a:r>
            <a:r>
              <a:rPr lang="en-US" sz="3200" b="1" dirty="0" err="1" smtClean="0">
                <a:latin typeface="+mj-lt"/>
                <a:cs typeface="2  Kamran" panose="00000400000000000000" pitchFamily="2" charset="-78"/>
              </a:rPr>
              <a:t>int</a:t>
            </a:r>
            <a:r>
              <a:rPr lang="fa-IR" sz="3200" b="1" dirty="0" smtClean="0">
                <a:cs typeface="2  Kamran" panose="00000400000000000000" pitchFamily="2" charset="-78"/>
              </a:rPr>
              <a:t> </a:t>
            </a:r>
            <a:r>
              <a:rPr lang="fa-IR" sz="3600" b="1" dirty="0" smtClean="0">
                <a:cs typeface="2  Kamran" panose="00000400000000000000" pitchFamily="2" charset="-78"/>
              </a:rPr>
              <a:t>در پایتون </a:t>
            </a:r>
            <a:r>
              <a:rPr lang="fa-IR" sz="3600" b="1" dirty="0" smtClean="0">
                <a:solidFill>
                  <a:srgbClr val="00B0F0"/>
                </a:solidFill>
                <a:cs typeface="2  Kamran" panose="00000400000000000000" pitchFamily="2" charset="-78"/>
              </a:rPr>
              <a:t>محدودیتی ندارد </a:t>
            </a:r>
            <a:r>
              <a:rPr lang="fa-IR" sz="3600" b="1" dirty="0" smtClean="0">
                <a:cs typeface="2  Kamran" panose="00000400000000000000" pitchFamily="2" charset="-78"/>
                <a:sym typeface="Wingdings" panose="05000000000000000000" pitchFamily="2" charset="2"/>
              </a:rPr>
              <a:t></a:t>
            </a:r>
          </a:p>
        </p:txBody>
      </p:sp>
      <p:sp>
        <p:nvSpPr>
          <p:cNvPr id="13" name="TextBox 12"/>
          <p:cNvSpPr txBox="1"/>
          <p:nvPr/>
        </p:nvSpPr>
        <p:spPr>
          <a:xfrm>
            <a:off x="419227" y="1893489"/>
            <a:ext cx="11065850" cy="1200329"/>
          </a:xfrm>
          <a:prstGeom prst="rect">
            <a:avLst/>
          </a:prstGeom>
          <a:noFill/>
        </p:spPr>
        <p:txBody>
          <a:bodyPr wrap="none" rtlCol="0">
            <a:spAutoFit/>
          </a:bodyPr>
          <a:lstStyle/>
          <a:p>
            <a:pPr algn="r" rtl="1"/>
            <a:r>
              <a:rPr lang="fa-IR" sz="3600" b="1" dirty="0" smtClean="0">
                <a:cs typeface="2  Kamran" panose="00000400000000000000" pitchFamily="2" charset="-78"/>
                <a:sym typeface="Wingdings" panose="05000000000000000000" pitchFamily="2" charset="2"/>
              </a:rPr>
              <a:t>پایتون از </a:t>
            </a:r>
            <a:r>
              <a:rPr lang="fa-IR" sz="3600" b="1" dirty="0" smtClean="0">
                <a:solidFill>
                  <a:schemeClr val="accent1"/>
                </a:solidFill>
                <a:cs typeface="2  Kamran" panose="00000400000000000000" pitchFamily="2" charset="-78"/>
                <a:sym typeface="Wingdings" panose="05000000000000000000" pitchFamily="2" charset="2"/>
              </a:rPr>
              <a:t>استاندارد </a:t>
            </a:r>
            <a:r>
              <a:rPr lang="en-US" sz="2800" b="1" dirty="0" smtClean="0">
                <a:solidFill>
                  <a:schemeClr val="accent1"/>
                </a:solidFill>
                <a:latin typeface="+mj-lt"/>
                <a:cs typeface="2  Kamran" panose="00000400000000000000" pitchFamily="2" charset="-78"/>
                <a:sym typeface="Wingdings" panose="05000000000000000000" pitchFamily="2" charset="2"/>
              </a:rPr>
              <a:t>IEEE754</a:t>
            </a:r>
            <a:r>
              <a:rPr lang="fa-IR" sz="2800" b="1" dirty="0" smtClean="0">
                <a:cs typeface="2  Kamran" panose="00000400000000000000" pitchFamily="2" charset="-78"/>
                <a:sym typeface="Wingdings" panose="05000000000000000000" pitchFamily="2" charset="2"/>
              </a:rPr>
              <a:t> </a:t>
            </a:r>
            <a:r>
              <a:rPr lang="fa-IR" sz="3600" b="1" dirty="0" smtClean="0">
                <a:cs typeface="2  Kamran" panose="00000400000000000000" pitchFamily="2" charset="-78"/>
                <a:sym typeface="Wingdings" panose="05000000000000000000" pitchFamily="2" charset="2"/>
              </a:rPr>
              <a:t>برای ذخیره اعداد اعشاری استفاده می کند. بنابراین، طول </a:t>
            </a:r>
          </a:p>
          <a:p>
            <a:pPr algn="r" rtl="1"/>
            <a:r>
              <a:rPr lang="fa-IR" sz="3600" b="1" dirty="0" smtClean="0">
                <a:cs typeface="2  Kamran" panose="00000400000000000000" pitchFamily="2" charset="-78"/>
                <a:sym typeface="Wingdings" panose="05000000000000000000" pitchFamily="2" charset="2"/>
              </a:rPr>
              <a:t>یک شیء </a:t>
            </a:r>
            <a:r>
              <a:rPr lang="en-US" sz="3200" b="1" dirty="0" smtClean="0">
                <a:latin typeface="+mj-lt"/>
                <a:cs typeface="2  Kamran" panose="00000400000000000000" pitchFamily="2" charset="-78"/>
                <a:sym typeface="Wingdings" panose="05000000000000000000" pitchFamily="2" charset="2"/>
              </a:rPr>
              <a:t>float</a:t>
            </a:r>
            <a:r>
              <a:rPr lang="fa-IR" sz="3200" b="1" dirty="0" smtClean="0">
                <a:cs typeface="2  Kamran" panose="00000400000000000000" pitchFamily="2" charset="-78"/>
                <a:sym typeface="Wingdings" panose="05000000000000000000" pitchFamily="2" charset="2"/>
              </a:rPr>
              <a:t> </a:t>
            </a:r>
            <a:r>
              <a:rPr lang="fa-IR" sz="3600" b="1" dirty="0" smtClean="0">
                <a:cs typeface="2  Kamran" panose="00000400000000000000" pitchFamily="2" charset="-78"/>
                <a:sym typeface="Wingdings" panose="05000000000000000000" pitchFamily="2" charset="2"/>
              </a:rPr>
              <a:t>در پایتون </a:t>
            </a:r>
            <a:r>
              <a:rPr lang="fa-IR" sz="3600" b="1" dirty="0" smtClean="0">
                <a:solidFill>
                  <a:srgbClr val="FF0000"/>
                </a:solidFill>
                <a:cs typeface="2  Kamran" panose="00000400000000000000" pitchFamily="2" charset="-78"/>
                <a:sym typeface="Wingdings" panose="05000000000000000000" pitchFamily="2" charset="2"/>
              </a:rPr>
              <a:t>محدود</a:t>
            </a:r>
            <a:r>
              <a:rPr lang="fa-IR" sz="3600" b="1" dirty="0" smtClean="0">
                <a:cs typeface="2  Kamran" panose="00000400000000000000" pitchFamily="2" charset="-78"/>
                <a:sym typeface="Wingdings" panose="05000000000000000000" pitchFamily="2" charset="2"/>
              </a:rPr>
              <a:t> است </a:t>
            </a:r>
          </a:p>
        </p:txBody>
      </p:sp>
      <p:sp>
        <p:nvSpPr>
          <p:cNvPr id="7" name="TextBox 6"/>
          <p:cNvSpPr txBox="1"/>
          <p:nvPr/>
        </p:nvSpPr>
        <p:spPr>
          <a:xfrm>
            <a:off x="4501727" y="10202100"/>
            <a:ext cx="48334" cy="369332"/>
          </a:xfrm>
          <a:prstGeom prst="rect">
            <a:avLst/>
          </a:prstGeom>
          <a:noFill/>
        </p:spPr>
        <p:txBody>
          <a:bodyPr wrap="square" rtlCol="0">
            <a:spAutoFit/>
          </a:bodyPr>
          <a:lstStyle/>
          <a:p>
            <a:r>
              <a:rPr lang="fa-IR" dirty="0" smtClean="0"/>
              <a:t>ی</a:t>
            </a:r>
            <a:endParaRPr lang="en-US" dirty="0"/>
          </a:p>
        </p:txBody>
      </p:sp>
      <p:sp>
        <p:nvSpPr>
          <p:cNvPr id="16" name="TextBox 15"/>
          <p:cNvSpPr txBox="1"/>
          <p:nvPr/>
        </p:nvSpPr>
        <p:spPr>
          <a:xfrm>
            <a:off x="886691" y="3426211"/>
            <a:ext cx="10598386" cy="646331"/>
          </a:xfrm>
          <a:prstGeom prst="rect">
            <a:avLst/>
          </a:prstGeom>
          <a:noFill/>
        </p:spPr>
        <p:txBody>
          <a:bodyPr wrap="square" rtlCol="0">
            <a:spAutoFit/>
          </a:bodyPr>
          <a:lstStyle/>
          <a:p>
            <a:pPr algn="r" rtl="1"/>
            <a:r>
              <a:rPr lang="fa-IR" sz="3600" b="1" dirty="0" smtClean="0">
                <a:cs typeface="2  Kamran" panose="00000400000000000000" pitchFamily="2" charset="-78"/>
                <a:sym typeface="Wingdings" panose="05000000000000000000" pitchFamily="2" charset="2"/>
              </a:rPr>
              <a:t>تبدیل </a:t>
            </a:r>
            <a:r>
              <a:rPr lang="fa-IR" sz="3600" b="1" dirty="0" smtClean="0">
                <a:cs typeface="2  Kamran" panose="00000400000000000000" pitchFamily="2" charset="-78"/>
                <a:sym typeface="Wingdings" panose="05000000000000000000" pitchFamily="2" charset="2"/>
              </a:rPr>
              <a:t>نوع ضمنی (</a:t>
            </a:r>
            <a:r>
              <a:rPr lang="en-US" sz="2800" b="1" dirty="0" smtClean="0">
                <a:latin typeface="+mj-lt"/>
                <a:cs typeface="2  Kamran" panose="00000400000000000000" pitchFamily="2" charset="-78"/>
                <a:sym typeface="Wingdings" panose="05000000000000000000" pitchFamily="2" charset="2"/>
              </a:rPr>
              <a:t>Implicit</a:t>
            </a:r>
            <a:r>
              <a:rPr lang="fa-IR" sz="3600" b="1" dirty="0" smtClean="0">
                <a:cs typeface="2  Kamran" panose="00000400000000000000" pitchFamily="2" charset="-78"/>
                <a:sym typeface="Wingdings" panose="05000000000000000000" pitchFamily="2" charset="2"/>
              </a:rPr>
              <a:t>):</a:t>
            </a:r>
            <a:endParaRPr lang="fa-IR" sz="3600" b="1" dirty="0" smtClean="0">
              <a:cs typeface="2  Kamran" panose="00000400000000000000" pitchFamily="2" charset="-78"/>
              <a:sym typeface="Wingdings" panose="05000000000000000000" pitchFamily="2" charset="2"/>
            </a:endParaRPr>
          </a:p>
        </p:txBody>
      </p:sp>
      <p:pic>
        <p:nvPicPr>
          <p:cNvPr id="17" name="Picture 16"/>
          <p:cNvPicPr>
            <a:picLocks noChangeAspect="1"/>
          </p:cNvPicPr>
          <p:nvPr/>
        </p:nvPicPr>
        <p:blipFill rotWithShape="1">
          <a:blip r:embed="rId2"/>
          <a:srcRect l="28657" t="64286" r="53656" b="22374"/>
          <a:stretch/>
        </p:blipFill>
        <p:spPr>
          <a:xfrm>
            <a:off x="5263861" y="3292177"/>
            <a:ext cx="2156346" cy="914400"/>
          </a:xfrm>
          <a:prstGeom prst="rect">
            <a:avLst/>
          </a:prstGeom>
        </p:spPr>
      </p:pic>
      <p:pic>
        <p:nvPicPr>
          <p:cNvPr id="18" name="Picture 17"/>
          <p:cNvPicPr>
            <a:picLocks noChangeAspect="1"/>
          </p:cNvPicPr>
          <p:nvPr/>
        </p:nvPicPr>
        <p:blipFill rotWithShape="1">
          <a:blip r:embed="rId3"/>
          <a:srcRect l="28321" t="67272" r="46381" b="16402"/>
          <a:stretch/>
        </p:blipFill>
        <p:spPr>
          <a:xfrm>
            <a:off x="4409955" y="5022438"/>
            <a:ext cx="3084394" cy="1119117"/>
          </a:xfrm>
          <a:prstGeom prst="rect">
            <a:avLst/>
          </a:prstGeom>
        </p:spPr>
      </p:pic>
      <p:sp>
        <p:nvSpPr>
          <p:cNvPr id="19" name="TextBox 18"/>
          <p:cNvSpPr txBox="1"/>
          <p:nvPr/>
        </p:nvSpPr>
        <p:spPr>
          <a:xfrm>
            <a:off x="886691" y="5258832"/>
            <a:ext cx="10598386" cy="646331"/>
          </a:xfrm>
          <a:prstGeom prst="rect">
            <a:avLst/>
          </a:prstGeom>
          <a:noFill/>
        </p:spPr>
        <p:txBody>
          <a:bodyPr wrap="square" rtlCol="0">
            <a:spAutoFit/>
          </a:bodyPr>
          <a:lstStyle/>
          <a:p>
            <a:pPr algn="r" rtl="1"/>
            <a:r>
              <a:rPr lang="fa-IR" sz="3600" b="1" dirty="0" smtClean="0">
                <a:cs typeface="2  Kamran" panose="00000400000000000000" pitchFamily="2" charset="-78"/>
                <a:sym typeface="Wingdings" panose="05000000000000000000" pitchFamily="2" charset="2"/>
              </a:rPr>
              <a:t>تبدیل </a:t>
            </a:r>
            <a:r>
              <a:rPr lang="fa-IR" sz="3600" b="1" dirty="0" smtClean="0">
                <a:cs typeface="2  Kamran" panose="00000400000000000000" pitchFamily="2" charset="-78"/>
                <a:sym typeface="Wingdings" panose="05000000000000000000" pitchFamily="2" charset="2"/>
              </a:rPr>
              <a:t>نوع </a:t>
            </a:r>
            <a:r>
              <a:rPr lang="fa-IR" sz="3600" b="1" dirty="0" smtClean="0">
                <a:cs typeface="2  Kamran" panose="00000400000000000000" pitchFamily="2" charset="-78"/>
                <a:sym typeface="Wingdings" panose="05000000000000000000" pitchFamily="2" charset="2"/>
              </a:rPr>
              <a:t>صریح(</a:t>
            </a:r>
            <a:r>
              <a:rPr lang="en-US" sz="2800" b="1" dirty="0" smtClean="0">
                <a:latin typeface="+mj-lt"/>
                <a:cs typeface="2  Kamran" panose="00000400000000000000" pitchFamily="2" charset="-78"/>
                <a:sym typeface="Wingdings" panose="05000000000000000000" pitchFamily="2" charset="2"/>
              </a:rPr>
              <a:t>Explicit</a:t>
            </a:r>
            <a:r>
              <a:rPr lang="fa-IR" sz="3600" b="1" dirty="0" smtClean="0">
                <a:cs typeface="2  Kamran" panose="00000400000000000000" pitchFamily="2" charset="-78"/>
                <a:sym typeface="Wingdings" panose="05000000000000000000" pitchFamily="2" charset="2"/>
              </a:rPr>
              <a:t>):</a:t>
            </a:r>
            <a:endParaRPr lang="fa-IR" sz="3600" b="1" dirty="0" smtClean="0">
              <a:cs typeface="2  Kamran" panose="00000400000000000000" pitchFamily="2" charset="-78"/>
              <a:sym typeface="Wingdings" panose="05000000000000000000" pitchFamily="2" charset="2"/>
            </a:endParaRPr>
          </a:p>
        </p:txBody>
      </p:sp>
    </p:spTree>
    <p:extLst>
      <p:ext uri="{BB962C8B-B14F-4D97-AF65-F5344CB8AC3E}">
        <p14:creationId xmlns:p14="http://schemas.microsoft.com/office/powerpoint/2010/main" val="4228411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8398976" y="464024"/>
            <a:ext cx="3086101" cy="584775"/>
          </a:xfrm>
          <a:prstGeom prst="rect">
            <a:avLst/>
          </a:prstGeom>
          <a:noFill/>
        </p:spPr>
        <p:txBody>
          <a:bodyPr wrap="none" rtlCol="0">
            <a:spAutoFit/>
          </a:bodyPr>
          <a:lstStyle/>
          <a:p>
            <a:pPr algn="r" rtl="1"/>
            <a:r>
              <a:rPr lang="fa-IR" sz="3200" dirty="0" smtClean="0">
                <a:cs typeface="2  Yekan" panose="00000400000000000000" pitchFamily="2" charset="-78"/>
              </a:rPr>
              <a:t>ساختارهای کنترلی: </a:t>
            </a:r>
            <a:endParaRPr lang="en-US" sz="3200" dirty="0">
              <a:cs typeface="2  Yekan" panose="00000400000000000000" pitchFamily="2" charset="-78"/>
            </a:endParaRPr>
          </a:p>
        </p:txBody>
      </p:sp>
      <p:sp>
        <p:nvSpPr>
          <p:cNvPr id="12" name="TextBox 11"/>
          <p:cNvSpPr txBox="1"/>
          <p:nvPr/>
        </p:nvSpPr>
        <p:spPr>
          <a:xfrm>
            <a:off x="1241946" y="1452121"/>
            <a:ext cx="9611746" cy="1200329"/>
          </a:xfrm>
          <a:prstGeom prst="rect">
            <a:avLst/>
          </a:prstGeom>
          <a:noFill/>
        </p:spPr>
        <p:txBody>
          <a:bodyPr wrap="square" rtlCol="0">
            <a:spAutoFit/>
          </a:bodyPr>
          <a:lstStyle/>
          <a:p>
            <a:pPr algn="r" rtl="1"/>
            <a:r>
              <a:rPr lang="fa-IR" sz="3600" b="1" dirty="0" smtClean="0">
                <a:cs typeface="2  Kamran" panose="00000400000000000000" pitchFamily="2" charset="-78"/>
              </a:rPr>
              <a:t>یک </a:t>
            </a:r>
            <a:r>
              <a:rPr lang="fa-IR" sz="3600" b="1" dirty="0" smtClean="0">
                <a:solidFill>
                  <a:srgbClr val="00B0F0"/>
                </a:solidFill>
                <a:cs typeface="2  Kamran" panose="00000400000000000000" pitchFamily="2" charset="-78"/>
              </a:rPr>
              <a:t>ساختار کنترلی</a:t>
            </a:r>
            <a:r>
              <a:rPr lang="fa-IR" sz="3600" b="1" dirty="0" smtClean="0">
                <a:cs typeface="2  Kamran" panose="00000400000000000000" pitchFamily="2" charset="-78"/>
              </a:rPr>
              <a:t>، دستوری است که </a:t>
            </a:r>
            <a:r>
              <a:rPr lang="fa-IR" sz="3600" b="1" dirty="0" smtClean="0">
                <a:solidFill>
                  <a:srgbClr val="00B0F0"/>
                </a:solidFill>
                <a:cs typeface="2  Kamran" panose="00000400000000000000" pitchFamily="2" charset="-78"/>
              </a:rPr>
              <a:t>روند اجرای سایر دستورالعمل ها</a:t>
            </a:r>
            <a:r>
              <a:rPr lang="fa-IR" sz="3600" b="1" dirty="0" smtClean="0">
                <a:cs typeface="2  Kamran" panose="00000400000000000000" pitchFamily="2" charset="-78"/>
              </a:rPr>
              <a:t>ی برنامه را مشخص می کند. </a:t>
            </a:r>
            <a:endParaRPr lang="fa-IR" sz="3200" b="1" dirty="0" smtClean="0">
              <a:solidFill>
                <a:srgbClr val="00B0F0"/>
              </a:solidFill>
              <a:cs typeface="2  Kamran" panose="00000400000000000000" pitchFamily="2" charset="-78"/>
            </a:endParaRPr>
          </a:p>
        </p:txBody>
      </p:sp>
      <p:sp>
        <p:nvSpPr>
          <p:cNvPr id="9" name="TextBox 8"/>
          <p:cNvSpPr txBox="1"/>
          <p:nvPr/>
        </p:nvSpPr>
        <p:spPr>
          <a:xfrm>
            <a:off x="8816454" y="3569798"/>
            <a:ext cx="2421649" cy="1754326"/>
          </a:xfrm>
          <a:prstGeom prst="rect">
            <a:avLst/>
          </a:prstGeom>
          <a:noFill/>
        </p:spPr>
        <p:txBody>
          <a:bodyPr wrap="square" rtlCol="0">
            <a:spAutoFit/>
          </a:bodyPr>
          <a:lstStyle/>
          <a:p>
            <a:pPr algn="r" rtl="1"/>
            <a:r>
              <a:rPr lang="fa-IR" sz="3600" b="1" dirty="0" smtClean="0">
                <a:cs typeface="2  Kamran" panose="00000400000000000000" pitchFamily="2" charset="-78"/>
              </a:rPr>
              <a:t>ساختارهای کنترلی مورد نیاز در هر زبان برنامه نویسی</a:t>
            </a:r>
            <a:endParaRPr lang="fa-IR" sz="3200" b="1" dirty="0" smtClean="0">
              <a:solidFill>
                <a:srgbClr val="00B0F0"/>
              </a:solidFill>
              <a:cs typeface="2  Kamran" panose="00000400000000000000" pitchFamily="2" charset="-78"/>
            </a:endParaRPr>
          </a:p>
        </p:txBody>
      </p:sp>
      <p:cxnSp>
        <p:nvCxnSpPr>
          <p:cNvPr id="6" name="Straight Connector 5"/>
          <p:cNvCxnSpPr/>
          <p:nvPr/>
        </p:nvCxnSpPr>
        <p:spPr>
          <a:xfrm>
            <a:off x="8420672" y="3439236"/>
            <a:ext cx="68238" cy="2552131"/>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718413" y="3189936"/>
            <a:ext cx="2680564" cy="646331"/>
          </a:xfrm>
          <a:prstGeom prst="rect">
            <a:avLst/>
          </a:prstGeom>
          <a:noFill/>
        </p:spPr>
        <p:txBody>
          <a:bodyPr wrap="square" rtlCol="0">
            <a:spAutoFit/>
          </a:bodyPr>
          <a:lstStyle/>
          <a:p>
            <a:pPr algn="r" rtl="1"/>
            <a:r>
              <a:rPr lang="fa-IR" sz="3600" b="1" dirty="0" smtClean="0">
                <a:cs typeface="2  Kamran" panose="00000400000000000000" pitchFamily="2" charset="-78"/>
              </a:rPr>
              <a:t>تصمیم (</a:t>
            </a:r>
            <a:r>
              <a:rPr lang="en-US" sz="2800" b="1" dirty="0" smtClean="0">
                <a:latin typeface="+mj-lt"/>
                <a:cs typeface="2  Kamran" panose="00000400000000000000" pitchFamily="2" charset="-78"/>
              </a:rPr>
              <a:t>Decision</a:t>
            </a:r>
            <a:r>
              <a:rPr lang="fa-IR" sz="3600" b="1" dirty="0" smtClean="0">
                <a:cs typeface="2  Kamran" panose="00000400000000000000" pitchFamily="2" charset="-78"/>
              </a:rPr>
              <a:t>)</a:t>
            </a:r>
            <a:endParaRPr lang="fa-IR" sz="3200" b="1" dirty="0" smtClean="0">
              <a:solidFill>
                <a:srgbClr val="00B0F0"/>
              </a:solidFill>
              <a:cs typeface="2  Kamran" panose="00000400000000000000" pitchFamily="2" charset="-78"/>
            </a:endParaRPr>
          </a:p>
        </p:txBody>
      </p:sp>
      <p:sp>
        <p:nvSpPr>
          <p:cNvPr id="15" name="TextBox 14"/>
          <p:cNvSpPr txBox="1"/>
          <p:nvPr/>
        </p:nvSpPr>
        <p:spPr>
          <a:xfrm>
            <a:off x="5568285" y="4236558"/>
            <a:ext cx="2805667" cy="646331"/>
          </a:xfrm>
          <a:prstGeom prst="rect">
            <a:avLst/>
          </a:prstGeom>
          <a:noFill/>
        </p:spPr>
        <p:txBody>
          <a:bodyPr wrap="square" rtlCol="0">
            <a:spAutoFit/>
          </a:bodyPr>
          <a:lstStyle/>
          <a:p>
            <a:pPr algn="r" rtl="1"/>
            <a:r>
              <a:rPr lang="fa-IR" sz="3600" b="1" dirty="0" smtClean="0">
                <a:cs typeface="2  Kamran" panose="00000400000000000000" pitchFamily="2" charset="-78"/>
              </a:rPr>
              <a:t>تکرار (</a:t>
            </a:r>
            <a:r>
              <a:rPr lang="en-US" sz="2800" b="1" dirty="0" smtClean="0">
                <a:latin typeface="+mj-lt"/>
                <a:cs typeface="2  Kamran" panose="00000400000000000000" pitchFamily="2" charset="-78"/>
              </a:rPr>
              <a:t>Repetition </a:t>
            </a:r>
            <a:r>
              <a:rPr lang="fa-IR" sz="3600" b="1" dirty="0" smtClean="0">
                <a:cs typeface="2  Kamran" panose="00000400000000000000" pitchFamily="2" charset="-78"/>
              </a:rPr>
              <a:t>)</a:t>
            </a:r>
            <a:endParaRPr lang="fa-IR" sz="3200" b="1" dirty="0" smtClean="0">
              <a:solidFill>
                <a:srgbClr val="00B0F0"/>
              </a:solidFill>
              <a:cs typeface="2  Kamran" panose="00000400000000000000" pitchFamily="2" charset="-78"/>
            </a:endParaRPr>
          </a:p>
        </p:txBody>
      </p:sp>
      <p:sp>
        <p:nvSpPr>
          <p:cNvPr id="16" name="TextBox 15"/>
          <p:cNvSpPr txBox="1"/>
          <p:nvPr/>
        </p:nvSpPr>
        <p:spPr>
          <a:xfrm>
            <a:off x="5568286" y="5283181"/>
            <a:ext cx="2805667" cy="646331"/>
          </a:xfrm>
          <a:prstGeom prst="rect">
            <a:avLst/>
          </a:prstGeom>
          <a:noFill/>
        </p:spPr>
        <p:txBody>
          <a:bodyPr wrap="square" rtlCol="0">
            <a:spAutoFit/>
          </a:bodyPr>
          <a:lstStyle/>
          <a:p>
            <a:pPr algn="r" rtl="1"/>
            <a:r>
              <a:rPr lang="fa-IR" sz="3600" b="1" dirty="0" smtClean="0">
                <a:cs typeface="2  Kamran" panose="00000400000000000000" pitchFamily="2" charset="-78"/>
              </a:rPr>
              <a:t>پرش (</a:t>
            </a:r>
            <a:r>
              <a:rPr lang="en-US" sz="2800" b="1" dirty="0" smtClean="0">
                <a:latin typeface="+mj-lt"/>
                <a:cs typeface="2  Kamran" panose="00000400000000000000" pitchFamily="2" charset="-78"/>
              </a:rPr>
              <a:t>Jump</a:t>
            </a:r>
            <a:r>
              <a:rPr lang="fa-IR" sz="3600" b="1" dirty="0" smtClean="0">
                <a:cs typeface="2  Kamran" panose="00000400000000000000" pitchFamily="2" charset="-78"/>
              </a:rPr>
              <a:t>)</a:t>
            </a:r>
            <a:endParaRPr lang="fa-IR" sz="3200" b="1" dirty="0" smtClean="0">
              <a:solidFill>
                <a:srgbClr val="00B0F0"/>
              </a:solidFill>
              <a:cs typeface="2  Kamran" panose="00000400000000000000" pitchFamily="2" charset="-78"/>
            </a:endParaRPr>
          </a:p>
        </p:txBody>
      </p:sp>
      <p:cxnSp>
        <p:nvCxnSpPr>
          <p:cNvPr id="8" name="Straight Arrow Connector 7"/>
          <p:cNvCxnSpPr/>
          <p:nvPr/>
        </p:nvCxnSpPr>
        <p:spPr>
          <a:xfrm flipH="1">
            <a:off x="3507475" y="3513101"/>
            <a:ext cx="2060810"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45342" y="3189936"/>
            <a:ext cx="524503" cy="461665"/>
          </a:xfrm>
          <a:prstGeom prst="rect">
            <a:avLst/>
          </a:prstGeom>
          <a:noFill/>
        </p:spPr>
        <p:txBody>
          <a:bodyPr wrap="none" rtlCol="0">
            <a:spAutoFit/>
          </a:bodyPr>
          <a:lstStyle/>
          <a:p>
            <a:r>
              <a:rPr lang="en-US" sz="2400" dirty="0" smtClean="0">
                <a:solidFill>
                  <a:srgbClr val="00B0F0"/>
                </a:solidFill>
                <a:latin typeface="Consolas" panose="020B0609020204030204" pitchFamily="49" charset="0"/>
                <a:cs typeface="Consolas" panose="020B0609020204030204" pitchFamily="49" charset="0"/>
              </a:rPr>
              <a:t>if</a:t>
            </a:r>
            <a:endParaRPr lang="en-US" dirty="0">
              <a:solidFill>
                <a:srgbClr val="00B0F0"/>
              </a:solidFill>
              <a:latin typeface="Consolas" panose="020B0609020204030204" pitchFamily="49" charset="0"/>
              <a:cs typeface="Consolas" panose="020B0609020204030204" pitchFamily="49" charset="0"/>
            </a:endParaRPr>
          </a:p>
        </p:txBody>
      </p:sp>
      <p:cxnSp>
        <p:nvCxnSpPr>
          <p:cNvPr id="19" name="Straight Arrow Connector 18"/>
          <p:cNvCxnSpPr/>
          <p:nvPr/>
        </p:nvCxnSpPr>
        <p:spPr>
          <a:xfrm flipH="1">
            <a:off x="3657603" y="4632589"/>
            <a:ext cx="2060810" cy="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885159" y="4312197"/>
            <a:ext cx="1883849" cy="461665"/>
          </a:xfrm>
          <a:prstGeom prst="rect">
            <a:avLst/>
          </a:prstGeom>
          <a:noFill/>
        </p:spPr>
        <p:txBody>
          <a:bodyPr wrap="none" rtlCol="0">
            <a:spAutoFit/>
          </a:bodyPr>
          <a:lstStyle/>
          <a:p>
            <a:r>
              <a:rPr lang="en-US" sz="2400" dirty="0" smtClean="0">
                <a:solidFill>
                  <a:srgbClr val="00B0F0"/>
                </a:solidFill>
                <a:latin typeface="Consolas" panose="020B0609020204030204" pitchFamily="49" charset="0"/>
                <a:cs typeface="Consolas" panose="020B0609020204030204" pitchFamily="49" charset="0"/>
              </a:rPr>
              <a:t>while, for</a:t>
            </a:r>
            <a:endParaRPr lang="en-US" sz="1400" dirty="0">
              <a:solidFill>
                <a:srgbClr val="00B0F0"/>
              </a:solidFill>
              <a:latin typeface="Consolas" panose="020B0609020204030204" pitchFamily="49" charset="0"/>
              <a:cs typeface="Consolas" panose="020B0609020204030204" pitchFamily="49" charset="0"/>
            </a:endParaRPr>
          </a:p>
        </p:txBody>
      </p:sp>
      <p:sp>
        <p:nvSpPr>
          <p:cNvPr id="21" name="TextBox 20"/>
          <p:cNvSpPr txBox="1"/>
          <p:nvPr/>
        </p:nvSpPr>
        <p:spPr>
          <a:xfrm>
            <a:off x="492160" y="5324124"/>
            <a:ext cx="4092787" cy="461665"/>
          </a:xfrm>
          <a:prstGeom prst="rect">
            <a:avLst/>
          </a:prstGeom>
          <a:noFill/>
        </p:spPr>
        <p:txBody>
          <a:bodyPr wrap="none" rtlCol="0">
            <a:spAutoFit/>
          </a:bodyPr>
          <a:lstStyle/>
          <a:p>
            <a:r>
              <a:rPr lang="en-US" sz="2400" dirty="0" smtClean="0">
                <a:solidFill>
                  <a:srgbClr val="00B0F0"/>
                </a:solidFill>
                <a:latin typeface="Consolas" panose="020B0609020204030204" pitchFamily="49" charset="0"/>
                <a:cs typeface="Consolas" panose="020B0609020204030204" pitchFamily="49" charset="0"/>
              </a:rPr>
              <a:t>break, continue, return</a:t>
            </a:r>
            <a:endParaRPr lang="en-US" sz="1400" dirty="0">
              <a:solidFill>
                <a:srgbClr val="00B0F0"/>
              </a:solidFill>
              <a:latin typeface="Consolas" panose="020B0609020204030204" pitchFamily="49" charset="0"/>
              <a:cs typeface="Consolas" panose="020B0609020204030204" pitchFamily="49" charset="0"/>
            </a:endParaRPr>
          </a:p>
        </p:txBody>
      </p:sp>
      <p:cxnSp>
        <p:nvCxnSpPr>
          <p:cNvPr id="22" name="Straight Arrow Connector 21"/>
          <p:cNvCxnSpPr/>
          <p:nvPr/>
        </p:nvCxnSpPr>
        <p:spPr>
          <a:xfrm flipH="1" flipV="1">
            <a:off x="4651906" y="5572755"/>
            <a:ext cx="1554742" cy="13656"/>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73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9" grpId="0"/>
      <p:bldP spid="14" grpId="0"/>
      <p:bldP spid="15" grpId="0"/>
      <p:bldP spid="16"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435570" y="464024"/>
            <a:ext cx="4049507" cy="584775"/>
          </a:xfrm>
          <a:prstGeom prst="rect">
            <a:avLst/>
          </a:prstGeom>
          <a:noFill/>
        </p:spPr>
        <p:txBody>
          <a:bodyPr wrap="none" rtlCol="0">
            <a:spAutoFit/>
          </a:bodyPr>
          <a:lstStyle/>
          <a:p>
            <a:pPr algn="r" rtl="1"/>
            <a:r>
              <a:rPr lang="fa-IR" sz="3200" dirty="0" smtClean="0">
                <a:cs typeface="2  Yekan" panose="00000400000000000000" pitchFamily="2" charset="-78"/>
              </a:rPr>
              <a:t>ساختار تصمیم در پایتون: </a:t>
            </a:r>
            <a:endParaRPr lang="en-US" sz="3200" dirty="0">
              <a:cs typeface="2  Yekan" panose="00000400000000000000" pitchFamily="2" charset="-78"/>
            </a:endParaRPr>
          </a:p>
        </p:txBody>
      </p:sp>
      <p:sp>
        <p:nvSpPr>
          <p:cNvPr id="12" name="TextBox 11"/>
          <p:cNvSpPr txBox="1"/>
          <p:nvPr/>
        </p:nvSpPr>
        <p:spPr>
          <a:xfrm>
            <a:off x="8849032" y="1452121"/>
            <a:ext cx="2004660" cy="646331"/>
          </a:xfrm>
          <a:prstGeom prst="rect">
            <a:avLst/>
          </a:prstGeom>
          <a:noFill/>
        </p:spPr>
        <p:txBody>
          <a:bodyPr wrap="square" rtlCol="0">
            <a:spAutoFit/>
          </a:bodyPr>
          <a:lstStyle/>
          <a:p>
            <a:pPr algn="r" rtl="1"/>
            <a:r>
              <a:rPr lang="fa-IR" sz="3600" b="1" dirty="0" smtClean="0">
                <a:cs typeface="2  Kamran" panose="00000400000000000000" pitchFamily="2" charset="-78"/>
              </a:rPr>
              <a:t>ساختار کلی: </a:t>
            </a:r>
            <a:endParaRPr lang="fa-IR" sz="3200" b="1" dirty="0" smtClean="0">
              <a:solidFill>
                <a:srgbClr val="00B0F0"/>
              </a:solidFill>
              <a:cs typeface="2  Kamran" panose="00000400000000000000" pitchFamily="2" charset="-78"/>
            </a:endParaRPr>
          </a:p>
        </p:txBody>
      </p:sp>
      <p:pic>
        <p:nvPicPr>
          <p:cNvPr id="17" name="Picture 16"/>
          <p:cNvPicPr>
            <a:picLocks noChangeAspect="1"/>
          </p:cNvPicPr>
          <p:nvPr/>
        </p:nvPicPr>
        <p:blipFill rotWithShape="1">
          <a:blip r:embed="rId3"/>
          <a:srcRect l="21411" t="40425" r="32500" b="13101"/>
          <a:stretch/>
        </p:blipFill>
        <p:spPr>
          <a:xfrm>
            <a:off x="1224116" y="2802194"/>
            <a:ext cx="6902245" cy="3913083"/>
          </a:xfrm>
          <a:prstGeom prst="rect">
            <a:avLst/>
          </a:prstGeom>
        </p:spPr>
      </p:pic>
      <p:sp>
        <p:nvSpPr>
          <p:cNvPr id="23" name="TextBox 22"/>
          <p:cNvSpPr txBox="1"/>
          <p:nvPr/>
        </p:nvSpPr>
        <p:spPr>
          <a:xfrm>
            <a:off x="8613058" y="4158570"/>
            <a:ext cx="3038168" cy="1200329"/>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مثال: محاسبه ریشه های معادله درجه دوم</a:t>
            </a:r>
            <a:endParaRPr lang="fa-IR" sz="3200" b="1" dirty="0" smtClean="0">
              <a:solidFill>
                <a:srgbClr val="FF0000"/>
              </a:solidFill>
              <a:cs typeface="2  Kamran" panose="00000400000000000000" pitchFamily="2" charset="-78"/>
            </a:endParaRPr>
          </a:p>
        </p:txBody>
      </p:sp>
      <p:sp>
        <p:nvSpPr>
          <p:cNvPr id="24" name="TextBox 23"/>
          <p:cNvSpPr txBox="1"/>
          <p:nvPr/>
        </p:nvSpPr>
        <p:spPr>
          <a:xfrm>
            <a:off x="2168013" y="1085075"/>
            <a:ext cx="2377574" cy="1323439"/>
          </a:xfrm>
          <a:prstGeom prst="rect">
            <a:avLst/>
          </a:prstGeom>
          <a:noFill/>
        </p:spPr>
        <p:txBody>
          <a:bodyPr wrap="none" rtlCol="0">
            <a:spAutoFit/>
          </a:bodyPr>
          <a:lstStyle/>
          <a:p>
            <a:pPr algn="l"/>
            <a:r>
              <a:rPr lang="en-US" sz="2000" dirty="0" smtClean="0">
                <a:latin typeface="Consolas" panose="020B0609020204030204" pitchFamily="49" charset="0"/>
                <a:cs typeface="Consolas" panose="020B0609020204030204" pitchFamily="49" charset="0"/>
              </a:rPr>
              <a:t>if condition: </a:t>
            </a:r>
          </a:p>
          <a:p>
            <a:pPr algn="l"/>
            <a:r>
              <a:rPr lang="en-US" sz="2000" dirty="0" smtClean="0">
                <a:latin typeface="Consolas" panose="020B0609020204030204" pitchFamily="49" charset="0"/>
                <a:cs typeface="Consolas" panose="020B0609020204030204" pitchFamily="49" charset="0"/>
              </a:rPr>
              <a:t>	body</a:t>
            </a:r>
          </a:p>
          <a:p>
            <a:pPr algn="l"/>
            <a:r>
              <a:rPr lang="en-US" sz="2000" dirty="0" smtClean="0">
                <a:latin typeface="Consolas" panose="020B0609020204030204" pitchFamily="49" charset="0"/>
                <a:cs typeface="Consolas" panose="020B0609020204030204" pitchFamily="49" charset="0"/>
              </a:rPr>
              <a:t>else: </a:t>
            </a:r>
          </a:p>
          <a:p>
            <a:pPr algn="l"/>
            <a:r>
              <a:rPr lang="en-US" sz="2000" dirty="0" smtClean="0">
                <a:latin typeface="Consolas" panose="020B0609020204030204" pitchFamily="49" charset="0"/>
                <a:cs typeface="Consolas" panose="020B0609020204030204" pitchFamily="49" charset="0"/>
              </a:rPr>
              <a:t>	</a:t>
            </a:r>
            <a:r>
              <a:rPr lang="en-US" sz="2000" dirty="0" err="1" smtClean="0">
                <a:latin typeface="Consolas" panose="020B0609020204030204" pitchFamily="49" charset="0"/>
                <a:cs typeface="Consolas" panose="020B0609020204030204" pitchFamily="49" charset="0"/>
              </a:rPr>
              <a:t>else_body</a:t>
            </a:r>
            <a:endParaRPr lang="en-US" sz="2000"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859521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24"/>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435570" y="464024"/>
            <a:ext cx="4049507" cy="584775"/>
          </a:xfrm>
          <a:prstGeom prst="rect">
            <a:avLst/>
          </a:prstGeom>
          <a:noFill/>
        </p:spPr>
        <p:txBody>
          <a:bodyPr wrap="none" rtlCol="0">
            <a:spAutoFit/>
          </a:bodyPr>
          <a:lstStyle/>
          <a:p>
            <a:pPr algn="r" rtl="1"/>
            <a:r>
              <a:rPr lang="fa-IR" sz="3200" dirty="0" smtClean="0">
                <a:cs typeface="2  Yekan" panose="00000400000000000000" pitchFamily="2" charset="-78"/>
              </a:rPr>
              <a:t>ساختار تصمیم در پایتون: </a:t>
            </a:r>
            <a:endParaRPr lang="en-US" sz="3200" dirty="0">
              <a:cs typeface="2  Yekan" panose="00000400000000000000" pitchFamily="2" charset="-78"/>
            </a:endParaRPr>
          </a:p>
        </p:txBody>
      </p:sp>
      <p:pic>
        <p:nvPicPr>
          <p:cNvPr id="2" name="Picture 1"/>
          <p:cNvPicPr>
            <a:picLocks noChangeAspect="1"/>
          </p:cNvPicPr>
          <p:nvPr/>
        </p:nvPicPr>
        <p:blipFill rotWithShape="1">
          <a:blip r:embed="rId3"/>
          <a:srcRect l="21716" t="43181" r="40336" b="7044"/>
          <a:stretch/>
        </p:blipFill>
        <p:spPr>
          <a:xfrm>
            <a:off x="191069" y="2388363"/>
            <a:ext cx="4913194" cy="4172511"/>
          </a:xfrm>
          <a:prstGeom prst="rect">
            <a:avLst/>
          </a:prstGeom>
        </p:spPr>
      </p:pic>
      <p:pic>
        <p:nvPicPr>
          <p:cNvPr id="3" name="Picture 2"/>
          <p:cNvPicPr>
            <a:picLocks noChangeAspect="1"/>
          </p:cNvPicPr>
          <p:nvPr/>
        </p:nvPicPr>
        <p:blipFill rotWithShape="1">
          <a:blip r:embed="rId4"/>
          <a:srcRect l="21941" t="39597" r="40336" b="20384"/>
          <a:stretch/>
        </p:blipFill>
        <p:spPr>
          <a:xfrm>
            <a:off x="6728348" y="2388363"/>
            <a:ext cx="5240740" cy="3480178"/>
          </a:xfrm>
          <a:prstGeom prst="rect">
            <a:avLst/>
          </a:prstGeom>
        </p:spPr>
      </p:pic>
      <p:sp>
        <p:nvSpPr>
          <p:cNvPr id="10" name="TextBox 9"/>
          <p:cNvSpPr txBox="1"/>
          <p:nvPr/>
        </p:nvSpPr>
        <p:spPr>
          <a:xfrm>
            <a:off x="1282890" y="1665706"/>
            <a:ext cx="2269710" cy="584775"/>
          </a:xfrm>
          <a:prstGeom prst="rect">
            <a:avLst/>
          </a:prstGeom>
          <a:noFill/>
        </p:spPr>
        <p:txBody>
          <a:bodyPr wrap="square" rtlCol="0">
            <a:spAutoFit/>
          </a:bodyPr>
          <a:lstStyle/>
          <a:p>
            <a:pPr algn="r" rtl="1"/>
            <a:r>
              <a:rPr lang="en-US" sz="2800" b="1" dirty="0" smtClean="0">
                <a:solidFill>
                  <a:srgbClr val="00B0F0"/>
                </a:solidFill>
                <a:latin typeface="Consolas" panose="020B0609020204030204" pitchFamily="49" charset="0"/>
                <a:cs typeface="Consolas" panose="020B0609020204030204" pitchFamily="49" charset="0"/>
              </a:rPr>
              <a:t>if</a:t>
            </a:r>
            <a:r>
              <a:rPr lang="en-US" sz="3200" b="1" dirty="0" smtClean="0">
                <a:solidFill>
                  <a:srgbClr val="00B0F0"/>
                </a:solidFill>
                <a:cs typeface="2  Kamran" panose="00000400000000000000" pitchFamily="2" charset="-78"/>
              </a:rPr>
              <a:t> </a:t>
            </a:r>
            <a:r>
              <a:rPr lang="fa-IR" sz="3200" b="1" dirty="0" smtClean="0">
                <a:solidFill>
                  <a:srgbClr val="00B0F0"/>
                </a:solidFill>
                <a:cs typeface="2  Kamran" panose="00000400000000000000" pitchFamily="2" charset="-78"/>
              </a:rPr>
              <a:t> های تودرتو</a:t>
            </a:r>
          </a:p>
        </p:txBody>
      </p:sp>
      <p:sp>
        <p:nvSpPr>
          <p:cNvPr id="11" name="TextBox 10"/>
          <p:cNvSpPr txBox="1"/>
          <p:nvPr/>
        </p:nvSpPr>
        <p:spPr>
          <a:xfrm>
            <a:off x="7435570" y="1296374"/>
            <a:ext cx="4233267" cy="1077218"/>
          </a:xfrm>
          <a:prstGeom prst="rect">
            <a:avLst/>
          </a:prstGeom>
          <a:noFill/>
        </p:spPr>
        <p:txBody>
          <a:bodyPr wrap="square" rtlCol="0">
            <a:spAutoFit/>
          </a:bodyPr>
          <a:lstStyle/>
          <a:p>
            <a:pPr algn="ctr" rtl="1"/>
            <a:r>
              <a:rPr lang="fa-IR" sz="3200" b="1" dirty="0" smtClean="0">
                <a:solidFill>
                  <a:srgbClr val="00B0F0"/>
                </a:solidFill>
                <a:cs typeface="2  Kamran" panose="00000400000000000000" pitchFamily="2" charset="-78"/>
              </a:rPr>
              <a:t>استفاده از </a:t>
            </a:r>
            <a:r>
              <a:rPr lang="en-US" sz="2400" b="1" dirty="0" err="1" smtClean="0">
                <a:solidFill>
                  <a:srgbClr val="00B0F0"/>
                </a:solidFill>
                <a:latin typeface="Consolas" panose="020B0609020204030204" pitchFamily="49" charset="0"/>
                <a:cs typeface="Consolas" panose="020B0609020204030204" pitchFamily="49" charset="0"/>
              </a:rPr>
              <a:t>elif</a:t>
            </a:r>
            <a:r>
              <a:rPr lang="fa-IR" sz="2400" b="1" dirty="0" smtClean="0">
                <a:solidFill>
                  <a:srgbClr val="00B0F0"/>
                </a:solidFill>
                <a:latin typeface="Consolas" panose="020B0609020204030204" pitchFamily="49" charset="0"/>
                <a:cs typeface="Consolas" panose="020B0609020204030204" pitchFamily="49" charset="0"/>
              </a:rPr>
              <a:t> </a:t>
            </a:r>
          </a:p>
          <a:p>
            <a:pPr algn="ctr" rtl="1"/>
            <a:r>
              <a:rPr lang="fa-IR" sz="2400" b="1" dirty="0" smtClean="0">
                <a:solidFill>
                  <a:srgbClr val="00B0F0"/>
                </a:solidFill>
                <a:latin typeface="Consolas" panose="020B0609020204030204" pitchFamily="49" charset="0"/>
                <a:cs typeface="Consolas" panose="020B0609020204030204" pitchFamily="49" charset="0"/>
              </a:rPr>
              <a:t>(</a:t>
            </a:r>
            <a:r>
              <a:rPr lang="fa-IR" sz="3200" b="1" dirty="0">
                <a:solidFill>
                  <a:srgbClr val="00B0F0"/>
                </a:solidFill>
                <a:cs typeface="2  Kamran" panose="00000400000000000000" pitchFamily="2" charset="-78"/>
              </a:rPr>
              <a:t>معادل </a:t>
            </a:r>
            <a:r>
              <a:rPr lang="en-US" sz="2400" b="1" dirty="0">
                <a:solidFill>
                  <a:srgbClr val="00B0F0"/>
                </a:solidFill>
                <a:latin typeface="Consolas" panose="020B0609020204030204" pitchFamily="49" charset="0"/>
                <a:cs typeface="Consolas" panose="020B0609020204030204" pitchFamily="49" charset="0"/>
              </a:rPr>
              <a:t>switch</a:t>
            </a:r>
            <a:r>
              <a:rPr lang="fa-IR" sz="2400" b="1" dirty="0">
                <a:solidFill>
                  <a:srgbClr val="00B0F0"/>
                </a:solidFill>
                <a:cs typeface="2  Kamran" panose="00000400000000000000" pitchFamily="2" charset="-78"/>
              </a:rPr>
              <a:t> </a:t>
            </a:r>
            <a:r>
              <a:rPr lang="fa-IR" sz="3200" b="1" dirty="0">
                <a:solidFill>
                  <a:srgbClr val="00B0F0"/>
                </a:solidFill>
                <a:cs typeface="2  Kamran" panose="00000400000000000000" pitchFamily="2" charset="-78"/>
              </a:rPr>
              <a:t>در زبان </a:t>
            </a:r>
            <a:r>
              <a:rPr lang="en-US" sz="2400" b="1" dirty="0">
                <a:solidFill>
                  <a:srgbClr val="00B0F0"/>
                </a:solidFill>
                <a:latin typeface="Consolas" panose="020B0609020204030204" pitchFamily="49" charset="0"/>
                <a:cs typeface="Consolas" panose="020B0609020204030204" pitchFamily="49" charset="0"/>
              </a:rPr>
              <a:t>C++</a:t>
            </a:r>
            <a:r>
              <a:rPr lang="fa-IR" sz="3200" b="1" dirty="0">
                <a:solidFill>
                  <a:srgbClr val="00B0F0"/>
                </a:solidFill>
                <a:cs typeface="2  Kamran" panose="00000400000000000000" pitchFamily="2" charset="-78"/>
              </a:rPr>
              <a:t>)</a:t>
            </a:r>
          </a:p>
        </p:txBody>
      </p:sp>
      <p:sp>
        <p:nvSpPr>
          <p:cNvPr id="6" name="Right Arrow 5"/>
          <p:cNvSpPr/>
          <p:nvPr/>
        </p:nvSpPr>
        <p:spPr>
          <a:xfrm>
            <a:off x="5404513" y="3725839"/>
            <a:ext cx="968991" cy="3957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78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48769" y="464024"/>
            <a:ext cx="3836308" cy="584775"/>
          </a:xfrm>
          <a:prstGeom prst="rect">
            <a:avLst/>
          </a:prstGeom>
          <a:noFill/>
        </p:spPr>
        <p:txBody>
          <a:bodyPr wrap="none" rtlCol="0">
            <a:spAutoFit/>
          </a:bodyPr>
          <a:lstStyle/>
          <a:p>
            <a:pPr algn="r" rtl="1"/>
            <a:r>
              <a:rPr lang="fa-IR" sz="3200" dirty="0" smtClean="0">
                <a:cs typeface="2  Yekan" panose="00000400000000000000" pitchFamily="2" charset="-78"/>
              </a:rPr>
              <a:t>ساختار تکرار در پایتون: </a:t>
            </a:r>
            <a:endParaRPr lang="en-US" sz="3200" dirty="0">
              <a:cs typeface="2  Yekan" panose="00000400000000000000" pitchFamily="2" charset="-78"/>
            </a:endParaRPr>
          </a:p>
        </p:txBody>
      </p:sp>
      <p:sp>
        <p:nvSpPr>
          <p:cNvPr id="12" name="TextBox 11"/>
          <p:cNvSpPr txBox="1"/>
          <p:nvPr/>
        </p:nvSpPr>
        <p:spPr>
          <a:xfrm>
            <a:off x="8215952" y="1452121"/>
            <a:ext cx="2637740" cy="646331"/>
          </a:xfrm>
          <a:prstGeom prst="rect">
            <a:avLst/>
          </a:prstGeom>
          <a:noFill/>
        </p:spPr>
        <p:txBody>
          <a:bodyPr wrap="square" rtlCol="0">
            <a:spAutoFit/>
          </a:bodyPr>
          <a:lstStyle/>
          <a:p>
            <a:pPr algn="r" rtl="1"/>
            <a:r>
              <a:rPr lang="fa-IR" sz="3600" b="1" dirty="0" smtClean="0">
                <a:cs typeface="2  Kamran" panose="00000400000000000000" pitchFamily="2" charset="-78"/>
              </a:rPr>
              <a:t>تکرار بر اساس شرط</a:t>
            </a:r>
            <a:endParaRPr lang="fa-IR" sz="3200" b="1" dirty="0" smtClean="0">
              <a:solidFill>
                <a:srgbClr val="00B0F0"/>
              </a:solidFill>
              <a:cs typeface="2  Kamran" panose="00000400000000000000" pitchFamily="2" charset="-78"/>
            </a:endParaRPr>
          </a:p>
        </p:txBody>
      </p:sp>
      <p:sp>
        <p:nvSpPr>
          <p:cNvPr id="24" name="TextBox 23"/>
          <p:cNvSpPr txBox="1"/>
          <p:nvPr/>
        </p:nvSpPr>
        <p:spPr>
          <a:xfrm>
            <a:off x="2127070" y="1452121"/>
            <a:ext cx="2582758" cy="707886"/>
          </a:xfrm>
          <a:prstGeom prst="rect">
            <a:avLst/>
          </a:prstGeom>
          <a:noFill/>
        </p:spPr>
        <p:txBody>
          <a:bodyPr wrap="none" rtlCol="0">
            <a:spAutoFit/>
          </a:bodyPr>
          <a:lstStyle/>
          <a:p>
            <a:pPr algn="l"/>
            <a:r>
              <a:rPr lang="en-US" sz="2000" dirty="0" smtClean="0">
                <a:latin typeface="Consolas" panose="020B0609020204030204" pitchFamily="49" charset="0"/>
                <a:cs typeface="Consolas" panose="020B0609020204030204" pitchFamily="49" charset="0"/>
              </a:rPr>
              <a:t>while condition: </a:t>
            </a:r>
          </a:p>
          <a:p>
            <a:pPr algn="l"/>
            <a:r>
              <a:rPr lang="en-US" sz="2000" dirty="0" smtClean="0">
                <a:latin typeface="Consolas" panose="020B0609020204030204" pitchFamily="49" charset="0"/>
                <a:cs typeface="Consolas" panose="020B0609020204030204" pitchFamily="49" charset="0"/>
              </a:rPr>
              <a:t>	body</a:t>
            </a:r>
          </a:p>
        </p:txBody>
      </p:sp>
      <p:sp>
        <p:nvSpPr>
          <p:cNvPr id="7" name="TextBox 6"/>
          <p:cNvSpPr txBox="1"/>
          <p:nvPr/>
        </p:nvSpPr>
        <p:spPr>
          <a:xfrm>
            <a:off x="7648769" y="4102065"/>
            <a:ext cx="3179901" cy="646331"/>
          </a:xfrm>
          <a:prstGeom prst="rect">
            <a:avLst/>
          </a:prstGeom>
          <a:noFill/>
        </p:spPr>
        <p:txBody>
          <a:bodyPr wrap="square" rtlCol="0">
            <a:spAutoFit/>
          </a:bodyPr>
          <a:lstStyle/>
          <a:p>
            <a:pPr algn="r" rtl="1"/>
            <a:r>
              <a:rPr lang="fa-IR" sz="3600" b="1" dirty="0" smtClean="0">
                <a:cs typeface="2  Kamran" panose="00000400000000000000" pitchFamily="2" charset="-78"/>
              </a:rPr>
              <a:t>تکرار با تعداد گام مشخص</a:t>
            </a:r>
            <a:endParaRPr lang="fa-IR" sz="3200" b="1" dirty="0" smtClean="0">
              <a:solidFill>
                <a:srgbClr val="00B0F0"/>
              </a:solidFill>
              <a:cs typeface="2  Kamran" panose="00000400000000000000" pitchFamily="2" charset="-78"/>
            </a:endParaRPr>
          </a:p>
        </p:txBody>
      </p:sp>
      <p:sp>
        <p:nvSpPr>
          <p:cNvPr id="8" name="TextBox 7"/>
          <p:cNvSpPr txBox="1"/>
          <p:nvPr/>
        </p:nvSpPr>
        <p:spPr>
          <a:xfrm>
            <a:off x="2102048" y="4102065"/>
            <a:ext cx="3147015" cy="707886"/>
          </a:xfrm>
          <a:prstGeom prst="rect">
            <a:avLst/>
          </a:prstGeom>
          <a:noFill/>
        </p:spPr>
        <p:txBody>
          <a:bodyPr wrap="none" rtlCol="0">
            <a:spAutoFit/>
          </a:bodyPr>
          <a:lstStyle/>
          <a:p>
            <a:pPr algn="l"/>
            <a:r>
              <a:rPr lang="en-US" sz="2000" dirty="0" smtClean="0">
                <a:latin typeface="Consolas" panose="020B0609020204030204" pitchFamily="49" charset="0"/>
                <a:cs typeface="Consolas" panose="020B0609020204030204" pitchFamily="49" charset="0"/>
              </a:rPr>
              <a:t>for </a:t>
            </a:r>
            <a:r>
              <a:rPr lang="en-US" sz="2000" dirty="0" err="1" smtClean="0">
                <a:latin typeface="Consolas" panose="020B0609020204030204" pitchFamily="49" charset="0"/>
                <a:cs typeface="Consolas" panose="020B0609020204030204" pitchFamily="49" charset="0"/>
              </a:rPr>
              <a:t>var</a:t>
            </a:r>
            <a:r>
              <a:rPr lang="en-US" sz="2000" dirty="0" smtClean="0">
                <a:latin typeface="Consolas" panose="020B0609020204030204" pitchFamily="49" charset="0"/>
                <a:cs typeface="Consolas" panose="020B0609020204030204" pitchFamily="49" charset="0"/>
              </a:rPr>
              <a:t> in sequence: </a:t>
            </a:r>
          </a:p>
          <a:p>
            <a:pPr algn="l"/>
            <a:r>
              <a:rPr lang="en-US" sz="2000" dirty="0" smtClean="0">
                <a:latin typeface="Consolas" panose="020B0609020204030204" pitchFamily="49" charset="0"/>
                <a:cs typeface="Consolas" panose="020B0609020204030204" pitchFamily="49" charset="0"/>
              </a:rPr>
              <a:t>	body</a:t>
            </a:r>
          </a:p>
        </p:txBody>
      </p:sp>
    </p:spTree>
    <p:extLst>
      <p:ext uri="{BB962C8B-B14F-4D97-AF65-F5344CB8AC3E}">
        <p14:creationId xmlns:p14="http://schemas.microsoft.com/office/powerpoint/2010/main" val="141510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4"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extBox 3"/>
          <p:cNvSpPr txBox="1"/>
          <p:nvPr/>
        </p:nvSpPr>
        <p:spPr>
          <a:xfrm>
            <a:off x="7648769" y="464024"/>
            <a:ext cx="3836308" cy="584775"/>
          </a:xfrm>
          <a:prstGeom prst="rect">
            <a:avLst/>
          </a:prstGeom>
          <a:noFill/>
        </p:spPr>
        <p:txBody>
          <a:bodyPr wrap="none" rtlCol="0">
            <a:spAutoFit/>
          </a:bodyPr>
          <a:lstStyle/>
          <a:p>
            <a:pPr algn="r" rtl="1"/>
            <a:r>
              <a:rPr lang="fa-IR" sz="3200" dirty="0" smtClean="0">
                <a:cs typeface="2  Yekan" panose="00000400000000000000" pitchFamily="2" charset="-78"/>
              </a:rPr>
              <a:t>ساختار تکرار در پایتون: </a:t>
            </a:r>
            <a:endParaRPr lang="en-US" sz="3200" dirty="0">
              <a:cs typeface="2  Yekan" panose="00000400000000000000" pitchFamily="2" charset="-78"/>
            </a:endParaRPr>
          </a:p>
        </p:txBody>
      </p:sp>
      <p:sp>
        <p:nvSpPr>
          <p:cNvPr id="12" name="TextBox 11"/>
          <p:cNvSpPr txBox="1"/>
          <p:nvPr/>
        </p:nvSpPr>
        <p:spPr>
          <a:xfrm>
            <a:off x="777922" y="1537062"/>
            <a:ext cx="10707156" cy="646331"/>
          </a:xfrm>
          <a:prstGeom prst="rect">
            <a:avLst/>
          </a:prstGeom>
          <a:noFill/>
        </p:spPr>
        <p:txBody>
          <a:bodyPr wrap="square" rtlCol="0">
            <a:spAutoFit/>
          </a:bodyPr>
          <a:lstStyle/>
          <a:p>
            <a:pPr algn="r" rtl="1"/>
            <a:r>
              <a:rPr lang="fa-IR" sz="3600" b="1" dirty="0" smtClean="0">
                <a:solidFill>
                  <a:srgbClr val="FF0000"/>
                </a:solidFill>
                <a:cs typeface="2  Kamran" panose="00000400000000000000" pitchFamily="2" charset="-78"/>
              </a:rPr>
              <a:t>مثال: برنامه ای بنویسید که عددی را از ورودی گرفته و تعداد ارقام آن را محاسبه کند. </a:t>
            </a:r>
            <a:endParaRPr lang="fa-IR" sz="3200" b="1" dirty="0" smtClean="0">
              <a:solidFill>
                <a:srgbClr val="FF0000"/>
              </a:solidFill>
              <a:cs typeface="2  Kamran" panose="00000400000000000000" pitchFamily="2" charset="-78"/>
            </a:endParaRPr>
          </a:p>
        </p:txBody>
      </p:sp>
      <p:pic>
        <p:nvPicPr>
          <p:cNvPr id="2" name="Picture 1"/>
          <p:cNvPicPr>
            <a:picLocks noChangeAspect="1"/>
          </p:cNvPicPr>
          <p:nvPr/>
        </p:nvPicPr>
        <p:blipFill rotWithShape="1">
          <a:blip r:embed="rId3"/>
          <a:srcRect l="20821" t="37009" r="27575" b="23171"/>
          <a:stretch/>
        </p:blipFill>
        <p:spPr>
          <a:xfrm>
            <a:off x="491319" y="2671657"/>
            <a:ext cx="9350668" cy="4056689"/>
          </a:xfrm>
          <a:prstGeom prst="rect">
            <a:avLst/>
          </a:prstGeom>
        </p:spPr>
      </p:pic>
    </p:spTree>
    <p:extLst>
      <p:ext uri="{BB962C8B-B14F-4D97-AF65-F5344CB8AC3E}">
        <p14:creationId xmlns:p14="http://schemas.microsoft.com/office/powerpoint/2010/main" val="3401457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11769</TotalTime>
  <Words>1007</Words>
  <Application>Microsoft Office PowerPoint</Application>
  <PresentationFormat>Widescreen</PresentationFormat>
  <Paragraphs>170</Paragraphs>
  <Slides>26</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26</vt:i4>
      </vt:variant>
    </vt:vector>
  </HeadingPairs>
  <TitlesOfParts>
    <vt:vector size="38" baseType="lpstr">
      <vt:lpstr>2  Kamran</vt:lpstr>
      <vt:lpstr>2  Traffic</vt:lpstr>
      <vt:lpstr>2  Yekan</vt:lpstr>
      <vt:lpstr>2  Zar</vt:lpstr>
      <vt:lpstr>Arial</vt:lpstr>
      <vt:lpstr>B Yekan</vt:lpstr>
      <vt:lpstr>Calibri</vt:lpstr>
      <vt:lpstr>Calibri Light</vt:lpstr>
      <vt:lpstr>Cambria Math</vt:lpstr>
      <vt:lpstr>Consolas</vt:lpstr>
      <vt:lpstr>Wingdings</vt:lpstr>
      <vt:lpstr>Office Theme</vt:lpstr>
      <vt:lpstr>برنامه سازی پیشرفته  (ساختارهای کنترلی)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معرفی و مفاهیم اولیه پایتون</dc:title>
  <dc:creator>Sadegh</dc:creator>
  <cp:lastModifiedBy>Sadegh</cp:lastModifiedBy>
  <cp:revision>216</cp:revision>
  <dcterms:created xsi:type="dcterms:W3CDTF">2019-12-14T18:20:14Z</dcterms:created>
  <dcterms:modified xsi:type="dcterms:W3CDTF">2020-02-07T14:58:30Z</dcterms:modified>
</cp:coreProperties>
</file>